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 tematic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 tematic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Stil lumino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il luminos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il luminos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til luminos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5196" autoAdjust="0"/>
  </p:normalViewPr>
  <p:slideViewPr>
    <p:cSldViewPr snapToGrid="0" snapToObjects="1">
      <p:cViewPr>
        <p:scale>
          <a:sx n="20" d="100"/>
          <a:sy n="20" d="100"/>
        </p:scale>
        <p:origin x="1470" y="-906"/>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2474252304073"/>
          <c:y val="9.5502765972356296E-2"/>
          <c:w val="0.8326412948381452"/>
          <c:h val="0.7240966754155731"/>
        </c:manualLayout>
      </c:layout>
      <c:barChart>
        <c:barDir val="col"/>
        <c:grouping val="clustered"/>
        <c:varyColors val="0"/>
        <c:ser>
          <c:idx val="0"/>
          <c:order val="0"/>
          <c:tx>
            <c:strRef>
              <c:f>Foaie1!$B$5</c:f>
              <c:strCache>
                <c:ptCount val="1"/>
                <c:pt idx="0">
                  <c:v>Suma multianuala</c:v>
                </c:pt>
              </c:strCache>
            </c:strRef>
          </c:tx>
          <c:spPr>
            <a:solidFill>
              <a:schemeClr val="accent6"/>
            </a:solidFill>
            <a:ln>
              <a:noFill/>
            </a:ln>
            <a:effectLst/>
          </c:spPr>
          <c:invertIfNegative val="0"/>
          <c:dLbls>
            <c:dLbl>
              <c:idx val="0"/>
              <c:layout/>
              <c:tx>
                <c:rich>
                  <a:bodyPr/>
                  <a:lstStyle/>
                  <a:p>
                    <a:fld id="{73D65BED-1993-4D40-ABE1-6106DF76B5E2}"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A91-4598-AFD6-6F366C593BDF}"/>
                </c:ext>
              </c:extLst>
            </c:dLbl>
            <c:dLbl>
              <c:idx val="1"/>
              <c:layout/>
              <c:tx>
                <c:rich>
                  <a:bodyPr/>
                  <a:lstStyle/>
                  <a:p>
                    <a:fld id="{09B8DC2B-6E8A-45C7-8B20-C7BA3257DBBC}"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A91-4598-AFD6-6F366C593BDF}"/>
                </c:ext>
              </c:extLst>
            </c:dLbl>
            <c:dLbl>
              <c:idx val="2"/>
              <c:layout/>
              <c:tx>
                <c:rich>
                  <a:bodyPr/>
                  <a:lstStyle/>
                  <a:p>
                    <a:fld id="{E96466E7-127C-4396-BC98-D394BC033BC6}"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A91-4598-AFD6-6F366C593BDF}"/>
                </c:ext>
              </c:extLst>
            </c:dLbl>
            <c:dLbl>
              <c:idx val="3"/>
              <c:layout/>
              <c:tx>
                <c:rich>
                  <a:bodyPr/>
                  <a:lstStyle/>
                  <a:p>
                    <a:fld id="{CD3B4870-A599-4501-965A-685816788E33}"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A91-4598-AFD6-6F366C593BDF}"/>
                </c:ext>
              </c:extLst>
            </c:dLbl>
            <c:dLbl>
              <c:idx val="4"/>
              <c:layout/>
              <c:tx>
                <c:rich>
                  <a:bodyPr/>
                  <a:lstStyle/>
                  <a:p>
                    <a:fld id="{F5356A11-1EF5-4B52-A005-8F34A862F40C}"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A91-4598-AFD6-6F366C593BDF}"/>
                </c:ext>
              </c:extLst>
            </c:dLbl>
            <c:dLbl>
              <c:idx val="5"/>
              <c:layout/>
              <c:tx>
                <c:rich>
                  <a:bodyPr/>
                  <a:lstStyle/>
                  <a:p>
                    <a:fld id="{530AFEFA-CDA4-4968-BC96-EE60F4D84719}"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A91-4598-AFD6-6F366C593BD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Foaie1!$C$4:$H$4</c:f>
              <c:strCache>
                <c:ptCount val="6"/>
                <c:pt idx="0">
                  <c:v>aprilie </c:v>
                </c:pt>
                <c:pt idx="1">
                  <c:v>mai</c:v>
                </c:pt>
                <c:pt idx="2">
                  <c:v>iunie</c:v>
                </c:pt>
                <c:pt idx="3">
                  <c:v>iulie</c:v>
                </c:pt>
                <c:pt idx="4">
                  <c:v>august</c:v>
                </c:pt>
                <c:pt idx="5">
                  <c:v>septembrie</c:v>
                </c:pt>
              </c:strCache>
            </c:strRef>
          </c:cat>
          <c:val>
            <c:numRef>
              <c:f>Foaie1!$C$5:$H$5</c:f>
              <c:numCache>
                <c:formatCode>General</c:formatCode>
                <c:ptCount val="6"/>
                <c:pt idx="0">
                  <c:v>55.9</c:v>
                </c:pt>
                <c:pt idx="1">
                  <c:v>80.5</c:v>
                </c:pt>
                <c:pt idx="2">
                  <c:v>93.6</c:v>
                </c:pt>
                <c:pt idx="3">
                  <c:v>81.099999999999994</c:v>
                </c:pt>
                <c:pt idx="4">
                  <c:v>59.7</c:v>
                </c:pt>
                <c:pt idx="5">
                  <c:v>52.9</c:v>
                </c:pt>
              </c:numCache>
            </c:numRef>
          </c:val>
          <c:extLst>
            <c:ext xmlns:c16="http://schemas.microsoft.com/office/drawing/2014/chart" uri="{C3380CC4-5D6E-409C-BE32-E72D297353CC}">
              <c16:uniqueId val="{00000006-6A91-4598-AFD6-6F366C593BDF}"/>
            </c:ext>
          </c:extLst>
        </c:ser>
        <c:ser>
          <c:idx val="1"/>
          <c:order val="1"/>
          <c:tx>
            <c:strRef>
              <c:f>Foaie1!$B$6</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Foaie1!$C$4:$H$4</c:f>
              <c:strCache>
                <c:ptCount val="6"/>
                <c:pt idx="0">
                  <c:v>aprilie </c:v>
                </c:pt>
                <c:pt idx="1">
                  <c:v>mai</c:v>
                </c:pt>
                <c:pt idx="2">
                  <c:v>iunie</c:v>
                </c:pt>
                <c:pt idx="3">
                  <c:v>iulie</c:v>
                </c:pt>
                <c:pt idx="4">
                  <c:v>august</c:v>
                </c:pt>
                <c:pt idx="5">
                  <c:v>septembrie</c:v>
                </c:pt>
              </c:strCache>
            </c:strRef>
          </c:cat>
          <c:val>
            <c:numRef>
              <c:f>Foaie1!$C$6:$H$6</c:f>
              <c:numCache>
                <c:formatCode>General</c:formatCode>
                <c:ptCount val="6"/>
                <c:pt idx="0">
                  <c:v>68.8</c:v>
                </c:pt>
                <c:pt idx="1">
                  <c:v>53.8</c:v>
                </c:pt>
                <c:pt idx="2">
                  <c:v>69.599999999999994</c:v>
                </c:pt>
                <c:pt idx="3">
                  <c:v>35.6</c:v>
                </c:pt>
                <c:pt idx="4">
                  <c:v>16.399999999999999</c:v>
                </c:pt>
                <c:pt idx="5">
                  <c:v>42.6</c:v>
                </c:pt>
              </c:numCache>
            </c:numRef>
          </c:val>
          <c:extLst>
            <c:ext xmlns:c16="http://schemas.microsoft.com/office/drawing/2014/chart" uri="{C3380CC4-5D6E-409C-BE32-E72D297353CC}">
              <c16:uniqueId val="{00000007-6A91-4598-AFD6-6F366C593BDF}"/>
            </c:ext>
          </c:extLst>
        </c:ser>
        <c:ser>
          <c:idx val="2"/>
          <c:order val="2"/>
          <c:tx>
            <c:strRef>
              <c:f>Foaie1!$B$7</c:f>
              <c:strCache>
                <c:ptCount val="1"/>
                <c:pt idx="0">
                  <c:v>2024</c:v>
                </c:pt>
              </c:strCache>
            </c:strRef>
          </c:tx>
          <c:spPr>
            <a:solidFill>
              <a:schemeClr val="accent4"/>
            </a:solidFill>
            <a:ln>
              <a:noFill/>
            </a:ln>
            <a:effectLst/>
          </c:spPr>
          <c:invertIfNegative val="0"/>
          <c:dLbls>
            <c:dLbl>
              <c:idx val="3"/>
              <c:layout>
                <c:manualLayout>
                  <c:x val="-2.6839083002224051E-3"/>
                  <c:y val="3.60823131319731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B8-4583-8E6C-4F2D1ABA40A3}"/>
                </c:ext>
              </c:extLst>
            </c:dLbl>
            <c:dLbl>
              <c:idx val="4"/>
              <c:layout>
                <c:manualLayout>
                  <c:x val="-1.7892722001482701E-3"/>
                  <c:y val="1.28865404042761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3B-4D9C-9D36-B7DB917D00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Foaie1!$C$4:$H$4</c:f>
              <c:strCache>
                <c:ptCount val="6"/>
                <c:pt idx="0">
                  <c:v>aprilie </c:v>
                </c:pt>
                <c:pt idx="1">
                  <c:v>mai</c:v>
                </c:pt>
                <c:pt idx="2">
                  <c:v>iunie</c:v>
                </c:pt>
                <c:pt idx="3">
                  <c:v>iulie</c:v>
                </c:pt>
                <c:pt idx="4">
                  <c:v>august</c:v>
                </c:pt>
                <c:pt idx="5">
                  <c:v>septembrie</c:v>
                </c:pt>
              </c:strCache>
            </c:strRef>
          </c:cat>
          <c:val>
            <c:numRef>
              <c:f>Foaie1!$C$7:$H$7</c:f>
              <c:numCache>
                <c:formatCode>General</c:formatCode>
                <c:ptCount val="6"/>
                <c:pt idx="0">
                  <c:v>45.1</c:v>
                </c:pt>
                <c:pt idx="1">
                  <c:v>15.3</c:v>
                </c:pt>
                <c:pt idx="2">
                  <c:v>15.5</c:v>
                </c:pt>
                <c:pt idx="3">
                  <c:v>32.700000000000003</c:v>
                </c:pt>
                <c:pt idx="4">
                  <c:v>12.4</c:v>
                </c:pt>
                <c:pt idx="5">
                  <c:v>161.69999999999999</c:v>
                </c:pt>
              </c:numCache>
            </c:numRef>
          </c:val>
          <c:extLst>
            <c:ext xmlns:c16="http://schemas.microsoft.com/office/drawing/2014/chart" uri="{C3380CC4-5D6E-409C-BE32-E72D297353CC}">
              <c16:uniqueId val="{00000008-6A91-4598-AFD6-6F366C593BDF}"/>
            </c:ext>
          </c:extLst>
        </c:ser>
        <c:ser>
          <c:idx val="3"/>
          <c:order val="3"/>
          <c:tx>
            <c:strRef>
              <c:f>Foaie1!$B$8</c:f>
              <c:strCache>
                <c:ptCount val="1"/>
                <c:pt idx="0">
                  <c:v>2025</c:v>
                </c:pt>
              </c:strCache>
            </c:strRef>
          </c:tx>
          <c:spPr>
            <a:solidFill>
              <a:schemeClr val="accent6">
                <a:lumMod val="60000"/>
              </a:schemeClr>
            </a:solidFill>
            <a:ln>
              <a:noFill/>
            </a:ln>
            <a:effectLst/>
          </c:spPr>
          <c:invertIfNegative val="0"/>
          <c:dLbls>
            <c:dLbl>
              <c:idx val="2"/>
              <c:layout>
                <c:manualLayout>
                  <c:x val="8.0517249006672158E-3"/>
                  <c:y val="1.288654040427604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3B-4D9C-9D36-B7DB917D00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Foaie1!$C$4:$H$4</c:f>
              <c:strCache>
                <c:ptCount val="6"/>
                <c:pt idx="0">
                  <c:v>aprilie </c:v>
                </c:pt>
                <c:pt idx="1">
                  <c:v>mai</c:v>
                </c:pt>
                <c:pt idx="2">
                  <c:v>iunie</c:v>
                </c:pt>
                <c:pt idx="3">
                  <c:v>iulie</c:v>
                </c:pt>
                <c:pt idx="4">
                  <c:v>august</c:v>
                </c:pt>
                <c:pt idx="5">
                  <c:v>septembrie</c:v>
                </c:pt>
              </c:strCache>
            </c:strRef>
          </c:cat>
          <c:val>
            <c:numRef>
              <c:f>Foaie1!$C$8:$H$8</c:f>
              <c:numCache>
                <c:formatCode>General</c:formatCode>
                <c:ptCount val="6"/>
                <c:pt idx="0">
                  <c:v>30.8</c:v>
                </c:pt>
                <c:pt idx="1">
                  <c:v>177.8</c:v>
                </c:pt>
                <c:pt idx="2">
                  <c:v>15.6</c:v>
                </c:pt>
                <c:pt idx="3">
                  <c:v>85</c:v>
                </c:pt>
                <c:pt idx="4">
                  <c:v>25.8</c:v>
                </c:pt>
                <c:pt idx="5">
                  <c:v>22.8</c:v>
                </c:pt>
              </c:numCache>
            </c:numRef>
          </c:val>
          <c:extLst>
            <c:ext xmlns:c16="http://schemas.microsoft.com/office/drawing/2014/chart" uri="{C3380CC4-5D6E-409C-BE32-E72D297353CC}">
              <c16:uniqueId val="{00000009-6A91-4598-AFD6-6F366C593BDF}"/>
            </c:ext>
          </c:extLst>
        </c:ser>
        <c:dLbls>
          <c:dLblPos val="outEnd"/>
          <c:showLegendKey val="0"/>
          <c:showVal val="1"/>
          <c:showCatName val="0"/>
          <c:showSerName val="0"/>
          <c:showPercent val="0"/>
          <c:showBubbleSize val="0"/>
        </c:dLbls>
        <c:gapWidth val="219"/>
        <c:overlap val="-27"/>
        <c:axId val="1358106751"/>
        <c:axId val="1358107231"/>
      </c:barChart>
      <c:catAx>
        <c:axId val="1358106751"/>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noProof="1">
                    <a:latin typeface="Cambria" panose="02040503050406030204" pitchFamily="18" charset="0"/>
                    <a:ea typeface="Cambria" panose="02040503050406030204" pitchFamily="18" charset="0"/>
                  </a:rPr>
                  <a:t>Luna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358107231"/>
        <c:crosses val="autoZero"/>
        <c:auto val="1"/>
        <c:lblAlgn val="ctr"/>
        <c:lblOffset val="100"/>
        <c:noMultiLvlLbl val="0"/>
      </c:catAx>
      <c:valAx>
        <c:axId val="1358107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noProof="1">
                    <a:solidFill>
                      <a:schemeClr val="tx1"/>
                    </a:solidFill>
                    <a:latin typeface="Arial" panose="020B0604020202020204" pitchFamily="34" charset="0"/>
                    <a:ea typeface="Cambria" panose="02040503050406030204" pitchFamily="18" charset="0"/>
                    <a:cs typeface="Arial" panose="020B0604020202020204" pitchFamily="34" charset="0"/>
                  </a:rPr>
                  <a:t>Sume precipitatii lunare (mm)</a:t>
                </a:r>
              </a:p>
            </c:rich>
          </c:tx>
          <c:layout>
            <c:manualLayout>
              <c:xMode val="edge"/>
              <c:yMode val="edge"/>
              <c:x val="1.6666666666666666E-2"/>
              <c:y val="0.1296296296296296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81067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4968941382327203"/>
          <c:y val="0.8616892680081657"/>
          <c:w val="0.53395450568678915"/>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81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4903830257663E-2"/>
          <c:y val="0.10149576779740171"/>
          <c:w val="0.83716907261592299"/>
          <c:h val="0.6262806211723535"/>
        </c:manualLayout>
      </c:layout>
      <c:barChart>
        <c:barDir val="col"/>
        <c:grouping val="clustered"/>
        <c:varyColors val="0"/>
        <c:ser>
          <c:idx val="0"/>
          <c:order val="0"/>
          <c:tx>
            <c:strRef>
              <c:f>Foaie1!$C$27</c:f>
              <c:strCache>
                <c:ptCount val="1"/>
                <c:pt idx="0">
                  <c:v>Media multianuala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layout/>
              <c:tx>
                <c:rich>
                  <a:bodyPr/>
                  <a:lstStyle/>
                  <a:p>
                    <a:fld id="{E5794BA8-CD8C-4258-81FC-83BE829AF556}"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F154-48A2-B04B-8E98E7C5238C}"/>
                </c:ext>
              </c:extLst>
            </c:dLbl>
            <c:dLbl>
              <c:idx val="1"/>
              <c:layout/>
              <c:tx>
                <c:rich>
                  <a:bodyPr/>
                  <a:lstStyle/>
                  <a:p>
                    <a:fld id="{AC0AB078-160F-404B-9B8D-EEB4F3FA1FE8}"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154-48A2-B04B-8E98E7C5238C}"/>
                </c:ext>
              </c:extLst>
            </c:dLbl>
            <c:dLbl>
              <c:idx val="2"/>
              <c:layout/>
              <c:tx>
                <c:rich>
                  <a:bodyPr/>
                  <a:lstStyle/>
                  <a:p>
                    <a:fld id="{7E9435E9-E8D0-471A-80D3-17AE9213DC1B}"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F154-48A2-B04B-8E98E7C5238C}"/>
                </c:ext>
              </c:extLst>
            </c:dLbl>
            <c:dLbl>
              <c:idx val="3"/>
              <c:layout/>
              <c:tx>
                <c:rich>
                  <a:bodyPr/>
                  <a:lstStyle/>
                  <a:p>
                    <a:fld id="{FD014524-C5FF-4F9B-8625-1E4855E37626}"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154-48A2-B04B-8E98E7C5238C}"/>
                </c:ext>
              </c:extLst>
            </c:dLbl>
            <c:dLbl>
              <c:idx val="4"/>
              <c:layout/>
              <c:tx>
                <c:rich>
                  <a:bodyPr/>
                  <a:lstStyle/>
                  <a:p>
                    <a:fld id="{C95005B3-251B-4D40-B4C7-4C3BF15D8569}"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F154-48A2-B04B-8E98E7C5238C}"/>
                </c:ext>
              </c:extLst>
            </c:dLbl>
            <c:dLbl>
              <c:idx val="5"/>
              <c:layout/>
              <c:tx>
                <c:rich>
                  <a:bodyPr/>
                  <a:lstStyle/>
                  <a:p>
                    <a:fld id="{DE8B5995-77BF-47B0-856F-3BBE5193ACC1}"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154-48A2-B04B-8E98E7C5238C}"/>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Foaie1!$D$25:$I$26</c:f>
              <c:strCache>
                <c:ptCount val="6"/>
                <c:pt idx="0">
                  <c:v>      aprilie</c:v>
                </c:pt>
                <c:pt idx="1">
                  <c:v>         mai</c:v>
                </c:pt>
                <c:pt idx="2">
                  <c:v>         iunie</c:v>
                </c:pt>
                <c:pt idx="3">
                  <c:v>iulie</c:v>
                </c:pt>
                <c:pt idx="4">
                  <c:v>august</c:v>
                </c:pt>
                <c:pt idx="5">
                  <c:v>septembrie</c:v>
                </c:pt>
              </c:strCache>
            </c:strRef>
          </c:cat>
          <c:val>
            <c:numRef>
              <c:f>Foaie1!$D$27:$I$27</c:f>
              <c:numCache>
                <c:formatCode>General</c:formatCode>
                <c:ptCount val="6"/>
                <c:pt idx="0">
                  <c:v>10.9</c:v>
                </c:pt>
                <c:pt idx="1">
                  <c:v>16.3</c:v>
                </c:pt>
                <c:pt idx="2">
                  <c:v>19.5</c:v>
                </c:pt>
                <c:pt idx="3">
                  <c:v>21.7</c:v>
                </c:pt>
                <c:pt idx="4">
                  <c:v>21.3</c:v>
                </c:pt>
                <c:pt idx="5">
                  <c:v>16.899999999999999</c:v>
                </c:pt>
              </c:numCache>
            </c:numRef>
          </c:val>
          <c:extLst>
            <c:ext xmlns:c16="http://schemas.microsoft.com/office/drawing/2014/chart" uri="{C3380CC4-5D6E-409C-BE32-E72D297353CC}">
              <c16:uniqueId val="{00000006-F154-48A2-B04B-8E98E7C5238C}"/>
            </c:ext>
          </c:extLst>
        </c:ser>
        <c:ser>
          <c:idx val="1"/>
          <c:order val="1"/>
          <c:tx>
            <c:strRef>
              <c:f>Foaie1!$C$28</c:f>
              <c:strCache>
                <c:ptCount val="1"/>
                <c:pt idx="0">
                  <c:v>2023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Foaie1!$D$25:$I$26</c:f>
              <c:strCache>
                <c:ptCount val="6"/>
                <c:pt idx="0">
                  <c:v>      aprilie</c:v>
                </c:pt>
                <c:pt idx="1">
                  <c:v>         mai</c:v>
                </c:pt>
                <c:pt idx="2">
                  <c:v>         iunie</c:v>
                </c:pt>
                <c:pt idx="3">
                  <c:v>iulie</c:v>
                </c:pt>
                <c:pt idx="4">
                  <c:v>august</c:v>
                </c:pt>
                <c:pt idx="5">
                  <c:v>septembrie</c:v>
                </c:pt>
              </c:strCache>
            </c:strRef>
          </c:cat>
          <c:val>
            <c:numRef>
              <c:f>Foaie1!$D$28:$I$28</c:f>
              <c:numCache>
                <c:formatCode>General</c:formatCode>
                <c:ptCount val="6"/>
                <c:pt idx="0">
                  <c:v>9.98</c:v>
                </c:pt>
                <c:pt idx="1">
                  <c:v>15.57</c:v>
                </c:pt>
                <c:pt idx="2">
                  <c:v>24.73</c:v>
                </c:pt>
                <c:pt idx="3">
                  <c:v>24.38</c:v>
                </c:pt>
                <c:pt idx="4">
                  <c:v>24.28</c:v>
                </c:pt>
                <c:pt idx="5">
                  <c:v>20.69</c:v>
                </c:pt>
              </c:numCache>
            </c:numRef>
          </c:val>
          <c:extLst>
            <c:ext xmlns:c16="http://schemas.microsoft.com/office/drawing/2014/chart" uri="{C3380CC4-5D6E-409C-BE32-E72D297353CC}">
              <c16:uniqueId val="{00000007-F154-48A2-B04B-8E98E7C5238C}"/>
            </c:ext>
          </c:extLst>
        </c:ser>
        <c:ser>
          <c:idx val="2"/>
          <c:order val="2"/>
          <c:tx>
            <c:strRef>
              <c:f>Foaie1!$C$29</c:f>
              <c:strCache>
                <c:ptCount val="1"/>
                <c:pt idx="0">
                  <c:v>2024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1"/>
              <c:layout>
                <c:manualLayout>
                  <c:x val="1.0017024208702045E-3"/>
                  <c:y val="3.50478573432619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154-48A2-B04B-8E98E7C5238C}"/>
                </c:ext>
              </c:extLst>
            </c:dLbl>
            <c:dLbl>
              <c:idx val="2"/>
              <c:layout>
                <c:manualLayout>
                  <c:x val="1.3022131471313135E-2"/>
                  <c:y val="3.037480969749371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154-48A2-B04B-8E98E7C5238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Foaie1!$D$25:$I$26</c:f>
              <c:strCache>
                <c:ptCount val="6"/>
                <c:pt idx="0">
                  <c:v>      aprilie</c:v>
                </c:pt>
                <c:pt idx="1">
                  <c:v>         mai</c:v>
                </c:pt>
                <c:pt idx="2">
                  <c:v>         iunie</c:v>
                </c:pt>
                <c:pt idx="3">
                  <c:v>iulie</c:v>
                </c:pt>
                <c:pt idx="4">
                  <c:v>august</c:v>
                </c:pt>
                <c:pt idx="5">
                  <c:v>septembrie</c:v>
                </c:pt>
              </c:strCache>
            </c:strRef>
          </c:cat>
          <c:val>
            <c:numRef>
              <c:f>Foaie1!$D$29:$I$29</c:f>
              <c:numCache>
                <c:formatCode>General</c:formatCode>
                <c:ptCount val="6"/>
                <c:pt idx="0">
                  <c:v>14.6</c:v>
                </c:pt>
                <c:pt idx="1">
                  <c:v>15.8</c:v>
                </c:pt>
                <c:pt idx="2">
                  <c:v>24.67</c:v>
                </c:pt>
                <c:pt idx="3">
                  <c:v>26.17</c:v>
                </c:pt>
                <c:pt idx="4">
                  <c:v>25.47</c:v>
                </c:pt>
                <c:pt idx="5">
                  <c:v>19.32</c:v>
                </c:pt>
              </c:numCache>
            </c:numRef>
          </c:val>
          <c:extLst>
            <c:ext xmlns:c16="http://schemas.microsoft.com/office/drawing/2014/chart" uri="{C3380CC4-5D6E-409C-BE32-E72D297353CC}">
              <c16:uniqueId val="{00000008-F154-48A2-B04B-8E98E7C5238C}"/>
            </c:ext>
          </c:extLst>
        </c:ser>
        <c:ser>
          <c:idx val="3"/>
          <c:order val="3"/>
          <c:tx>
            <c:strRef>
              <c:f>Foaie1!$C$30</c:f>
              <c:strCache>
                <c:ptCount val="1"/>
                <c:pt idx="0">
                  <c:v>2025</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invertIfNegative val="0"/>
          <c:dLbls>
            <c:dLbl>
              <c:idx val="1"/>
              <c:layout>
                <c:manualLayout>
                  <c:x val="9.015321787832170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154-48A2-B04B-8E98E7C5238C}"/>
                </c:ext>
              </c:extLst>
            </c:dLbl>
            <c:dLbl>
              <c:idx val="2"/>
              <c:layout>
                <c:manualLayout>
                  <c:x val="1.1018726629572654E-2"/>
                  <c:y val="2.570176205172548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154-48A2-B04B-8E98E7C5238C}"/>
                </c:ext>
              </c:extLst>
            </c:dLbl>
            <c:dLbl>
              <c:idx val="5"/>
              <c:layout>
                <c:manualLayout>
                  <c:x val="1.70289411547941E-2"/>
                  <c:y val="1.86921905830730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154-48A2-B04B-8E98E7C5238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Foaie1!$D$25:$I$26</c:f>
              <c:strCache>
                <c:ptCount val="6"/>
                <c:pt idx="0">
                  <c:v>      aprilie</c:v>
                </c:pt>
                <c:pt idx="1">
                  <c:v>         mai</c:v>
                </c:pt>
                <c:pt idx="2">
                  <c:v>         iunie</c:v>
                </c:pt>
                <c:pt idx="3">
                  <c:v>iulie</c:v>
                </c:pt>
                <c:pt idx="4">
                  <c:v>august</c:v>
                </c:pt>
                <c:pt idx="5">
                  <c:v>septembrie</c:v>
                </c:pt>
              </c:strCache>
            </c:strRef>
          </c:cat>
          <c:val>
            <c:numRef>
              <c:f>Foaie1!$D$30:$I$30</c:f>
              <c:numCache>
                <c:formatCode>General</c:formatCode>
                <c:ptCount val="6"/>
                <c:pt idx="0">
                  <c:v>11.7</c:v>
                </c:pt>
                <c:pt idx="1">
                  <c:v>14.4</c:v>
                </c:pt>
                <c:pt idx="2">
                  <c:v>22.7</c:v>
                </c:pt>
                <c:pt idx="3">
                  <c:v>24.5</c:v>
                </c:pt>
                <c:pt idx="4">
                  <c:v>22.8</c:v>
                </c:pt>
                <c:pt idx="5">
                  <c:v>18.8</c:v>
                </c:pt>
              </c:numCache>
            </c:numRef>
          </c:val>
          <c:extLst>
            <c:ext xmlns:c16="http://schemas.microsoft.com/office/drawing/2014/chart" uri="{C3380CC4-5D6E-409C-BE32-E72D297353CC}">
              <c16:uniqueId val="{00000009-F154-48A2-B04B-8E98E7C5238C}"/>
            </c:ext>
          </c:extLst>
        </c:ser>
        <c:dLbls>
          <c:dLblPos val="outEnd"/>
          <c:showLegendKey val="0"/>
          <c:showVal val="1"/>
          <c:showCatName val="0"/>
          <c:showSerName val="0"/>
          <c:showPercent val="0"/>
          <c:showBubbleSize val="0"/>
        </c:dLbls>
        <c:gapWidth val="100"/>
        <c:overlap val="-24"/>
        <c:axId val="1131484639"/>
        <c:axId val="1131486079"/>
      </c:barChart>
      <c:catAx>
        <c:axId val="1131484639"/>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sz="2000" b="0" noProof="1">
                    <a:solidFill>
                      <a:schemeClr val="tx1"/>
                    </a:solidFill>
                    <a:latin typeface="Arial" panose="020B0604020202020204" pitchFamily="34" charset="0"/>
                    <a:ea typeface="Cambria" panose="02040503050406030204" pitchFamily="18" charset="0"/>
                    <a:cs typeface="Arial" panose="020B0604020202020204" pitchFamily="34" charset="0"/>
                  </a:rPr>
                  <a:t>Luna</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1486079"/>
        <c:crosses val="autoZero"/>
        <c:auto val="1"/>
        <c:lblAlgn val="ctr"/>
        <c:lblOffset val="100"/>
        <c:noMultiLvlLbl val="0"/>
      </c:catAx>
      <c:valAx>
        <c:axId val="113148607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sz="2000" b="0" noProof="1">
                    <a:solidFill>
                      <a:schemeClr val="tx1"/>
                    </a:solidFill>
                    <a:latin typeface="Arial" panose="020B0604020202020204" pitchFamily="34" charset="0"/>
                    <a:ea typeface="Cambria" panose="02040503050406030204" pitchFamily="18" charset="0"/>
                    <a:cs typeface="Arial" panose="020B0604020202020204" pitchFamily="34" charset="0"/>
                  </a:rPr>
                  <a:t>Temoeraturii medii lunare (°C)</a:t>
                </a:r>
              </a:p>
            </c:rich>
          </c:tx>
          <c:layout>
            <c:manualLayout>
              <c:xMode val="edge"/>
              <c:yMode val="edge"/>
              <c:x val="3.8959150701461671E-2"/>
              <c:y val="0.1017403271511624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1314846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8100" cap="flat" cmpd="sng" algn="ctr">
      <a:solidFill>
        <a:schemeClr val="tx1"/>
      </a:solidFill>
      <a:round/>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0120321289898E-2"/>
          <c:y val="3.0302162667735593E-2"/>
          <c:w val="0.90750800219091832"/>
          <c:h val="0.76299175399415908"/>
        </c:manualLayout>
      </c:layout>
      <c:barChart>
        <c:barDir val="col"/>
        <c:grouping val="clustered"/>
        <c:varyColors val="0"/>
        <c:ser>
          <c:idx val="0"/>
          <c:order val="0"/>
          <c:tx>
            <c:strRef>
              <c:f>Foaie1!$C$50</c:f>
              <c:strCache>
                <c:ptCount val="1"/>
                <c:pt idx="0">
                  <c:v>Multiannual amount of rainfall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r>
                      <a:rPr lang="en-US">
                        <a:solidFill>
                          <a:srgbClr val="EE0000"/>
                        </a:solidFill>
                      </a:rPr>
                      <a:t>55.9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14-48EA-A6FF-27129709476B}"/>
                </c:ext>
              </c:extLst>
            </c:dLbl>
            <c:dLbl>
              <c:idx val="1"/>
              <c:layout>
                <c:manualLayout>
                  <c:x val="2.7777777777777267E-3"/>
                  <c:y val="4.6296296296296294E-3"/>
                </c:manualLayout>
              </c:layout>
              <c:tx>
                <c:rich>
                  <a:bodyPr/>
                  <a:lstStyle/>
                  <a:p>
                    <a:r>
                      <a:rPr lang="en-US">
                        <a:solidFill>
                          <a:srgbClr val="EE0000"/>
                        </a:solidFill>
                      </a:rPr>
                      <a:t>80.5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14-48EA-A6FF-27129709476B}"/>
                </c:ext>
              </c:extLst>
            </c:dLbl>
            <c:dLbl>
              <c:idx val="2"/>
              <c:layout>
                <c:manualLayout>
                  <c:x val="8.3333333333333332E-3"/>
                  <c:y val="4.6296296296296294E-3"/>
                </c:manualLayout>
              </c:layout>
              <c:tx>
                <c:rich>
                  <a:bodyPr/>
                  <a:lstStyle/>
                  <a:p>
                    <a:r>
                      <a:rPr lang="en-US">
                        <a:solidFill>
                          <a:srgbClr val="EE0000"/>
                        </a:solidFill>
                      </a:rPr>
                      <a:t>93.6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14-48EA-A6FF-27129709476B}"/>
                </c:ext>
              </c:extLst>
            </c:dLbl>
            <c:dLbl>
              <c:idx val="3"/>
              <c:tx>
                <c:rich>
                  <a:bodyPr/>
                  <a:lstStyle/>
                  <a:p>
                    <a:r>
                      <a:rPr lang="en-US">
                        <a:solidFill>
                          <a:srgbClr val="EE0000"/>
                        </a:solidFill>
                      </a:rPr>
                      <a:t>81.1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14-48EA-A6FF-27129709476B}"/>
                </c:ext>
              </c:extLst>
            </c:dLbl>
            <c:dLbl>
              <c:idx val="4"/>
              <c:layout>
                <c:manualLayout>
                  <c:x val="0"/>
                  <c:y val="0"/>
                </c:manualLayout>
              </c:layout>
              <c:tx>
                <c:rich>
                  <a:bodyPr/>
                  <a:lstStyle/>
                  <a:p>
                    <a:r>
                      <a:rPr lang="en-US">
                        <a:solidFill>
                          <a:srgbClr val="EE0000"/>
                        </a:solidFill>
                      </a:rPr>
                      <a:t>59.7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14-48EA-A6FF-27129709476B}"/>
                </c:ext>
              </c:extLst>
            </c:dLbl>
            <c:dLbl>
              <c:idx val="5"/>
              <c:tx>
                <c:rich>
                  <a:bodyPr/>
                  <a:lstStyle/>
                  <a:p>
                    <a:r>
                      <a:rPr lang="en-US"/>
                      <a:t>52.9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14-48EA-A6FF-27129709476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Foaie1!$D$49:$I$49</c:f>
              <c:strCache>
                <c:ptCount val="6"/>
                <c:pt idx="0">
                  <c:v>April </c:v>
                </c:pt>
                <c:pt idx="1">
                  <c:v>May</c:v>
                </c:pt>
                <c:pt idx="2">
                  <c:v>June</c:v>
                </c:pt>
                <c:pt idx="3">
                  <c:v>July</c:v>
                </c:pt>
                <c:pt idx="4">
                  <c:v>August</c:v>
                </c:pt>
                <c:pt idx="5">
                  <c:v>September</c:v>
                </c:pt>
              </c:strCache>
            </c:strRef>
          </c:cat>
          <c:val>
            <c:numRef>
              <c:f>Foaie1!$D$50:$I$50</c:f>
              <c:numCache>
                <c:formatCode>General</c:formatCode>
                <c:ptCount val="6"/>
                <c:pt idx="0">
                  <c:v>55.9</c:v>
                </c:pt>
                <c:pt idx="1">
                  <c:v>80.5</c:v>
                </c:pt>
                <c:pt idx="2">
                  <c:v>93.6</c:v>
                </c:pt>
                <c:pt idx="3">
                  <c:v>81.099999999999994</c:v>
                </c:pt>
                <c:pt idx="4">
                  <c:v>59.7</c:v>
                </c:pt>
                <c:pt idx="5">
                  <c:v>52.9</c:v>
                </c:pt>
              </c:numCache>
            </c:numRef>
          </c:val>
          <c:extLst>
            <c:ext xmlns:c16="http://schemas.microsoft.com/office/drawing/2014/chart" uri="{C3380CC4-5D6E-409C-BE32-E72D297353CC}">
              <c16:uniqueId val="{00000006-FF14-48EA-A6FF-27129709476B}"/>
            </c:ext>
          </c:extLst>
        </c:ser>
        <c:ser>
          <c:idx val="1"/>
          <c:order val="1"/>
          <c:tx>
            <c:strRef>
              <c:f>Foaie1!$C$51</c:f>
              <c:strCache>
                <c:ptCount val="1"/>
                <c:pt idx="0">
                  <c:v>2023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Lbl>
              <c:idx val="0"/>
              <c:tx>
                <c:rich>
                  <a:bodyPr/>
                  <a:lstStyle/>
                  <a:p>
                    <a:r>
                      <a:rPr lang="en-US"/>
                      <a:t>68.8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4-48EA-A6FF-27129709476B}"/>
                </c:ext>
              </c:extLst>
            </c:dLbl>
            <c:dLbl>
              <c:idx val="1"/>
              <c:tx>
                <c:rich>
                  <a:bodyPr/>
                  <a:lstStyle/>
                  <a:p>
                    <a:r>
                      <a:rPr lang="en-US"/>
                      <a:t>53.8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4-48EA-A6FF-27129709476B}"/>
                </c:ext>
              </c:extLst>
            </c:dLbl>
            <c:dLbl>
              <c:idx val="2"/>
              <c:tx>
                <c:rich>
                  <a:bodyPr/>
                  <a:lstStyle/>
                  <a:p>
                    <a:r>
                      <a:rPr lang="en-US"/>
                      <a:t>69.6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4-48EA-A6FF-27129709476B}"/>
                </c:ext>
              </c:extLst>
            </c:dLbl>
            <c:dLbl>
              <c:idx val="3"/>
              <c:tx>
                <c:rich>
                  <a:bodyPr/>
                  <a:lstStyle/>
                  <a:p>
                    <a:r>
                      <a:rPr lang="en-US"/>
                      <a:t>35.6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4-48EA-A6FF-27129709476B}"/>
                </c:ext>
              </c:extLst>
            </c:dLbl>
            <c:dLbl>
              <c:idx val="4"/>
              <c:tx>
                <c:rich>
                  <a:bodyPr/>
                  <a:lstStyle/>
                  <a:p>
                    <a:r>
                      <a:rPr lang="en-US"/>
                      <a:t>16.4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4-48EA-A6FF-27129709476B}"/>
                </c:ext>
              </c:extLst>
            </c:dLbl>
            <c:dLbl>
              <c:idx val="5"/>
              <c:tx>
                <c:rich>
                  <a:bodyPr/>
                  <a:lstStyle/>
                  <a:p>
                    <a:r>
                      <a:rPr lang="en-US"/>
                      <a:t>42.6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4-48EA-A6FF-27129709476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Foaie1!$D$49:$I$49</c:f>
              <c:strCache>
                <c:ptCount val="6"/>
                <c:pt idx="0">
                  <c:v>April </c:v>
                </c:pt>
                <c:pt idx="1">
                  <c:v>May</c:v>
                </c:pt>
                <c:pt idx="2">
                  <c:v>June</c:v>
                </c:pt>
                <c:pt idx="3">
                  <c:v>July</c:v>
                </c:pt>
                <c:pt idx="4">
                  <c:v>August</c:v>
                </c:pt>
                <c:pt idx="5">
                  <c:v>September</c:v>
                </c:pt>
              </c:strCache>
            </c:strRef>
          </c:cat>
          <c:val>
            <c:numRef>
              <c:f>Foaie1!$D$51:$I$51</c:f>
              <c:numCache>
                <c:formatCode>General</c:formatCode>
                <c:ptCount val="6"/>
                <c:pt idx="0">
                  <c:v>68.8</c:v>
                </c:pt>
                <c:pt idx="1">
                  <c:v>53.8</c:v>
                </c:pt>
                <c:pt idx="2">
                  <c:v>69.599999999999994</c:v>
                </c:pt>
                <c:pt idx="3">
                  <c:v>35.6</c:v>
                </c:pt>
                <c:pt idx="4">
                  <c:v>16.399999999999999</c:v>
                </c:pt>
                <c:pt idx="5">
                  <c:v>42.6</c:v>
                </c:pt>
              </c:numCache>
            </c:numRef>
          </c:val>
          <c:extLst>
            <c:ext xmlns:c16="http://schemas.microsoft.com/office/drawing/2014/chart" uri="{C3380CC4-5D6E-409C-BE32-E72D297353CC}">
              <c16:uniqueId val="{0000000D-FF14-48EA-A6FF-27129709476B}"/>
            </c:ext>
          </c:extLst>
        </c:ser>
        <c:ser>
          <c:idx val="2"/>
          <c:order val="2"/>
          <c:tx>
            <c:strRef>
              <c:f>Foaie1!$C$52</c:f>
              <c:strCache>
                <c:ptCount val="1"/>
                <c:pt idx="0">
                  <c:v>2024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tx>
                <c:rich>
                  <a:bodyPr/>
                  <a:lstStyle/>
                  <a:p>
                    <a:r>
                      <a:rPr lang="en-US"/>
                      <a:t>45.1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4-48EA-A6FF-27129709476B}"/>
                </c:ext>
              </c:extLst>
            </c:dLbl>
            <c:dLbl>
              <c:idx val="1"/>
              <c:tx>
                <c:rich>
                  <a:bodyPr/>
                  <a:lstStyle/>
                  <a:p>
                    <a:r>
                      <a:rPr lang="en-US"/>
                      <a:t>15.3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4-48EA-A6FF-27129709476B}"/>
                </c:ext>
              </c:extLst>
            </c:dLbl>
            <c:dLbl>
              <c:idx val="2"/>
              <c:layout>
                <c:manualLayout>
                  <c:x val="-5.0925337632079971E-17"/>
                  <c:y val="2.7777960046660836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US" sz="2000">
                        <a:latin typeface="Arial" panose="020B0604020202020204" pitchFamily="34" charset="0"/>
                        <a:cs typeface="Arial" panose="020B0604020202020204" pitchFamily="34" charset="0"/>
                      </a:rPr>
                      <a:t>15.5</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1458223972003497E-2"/>
                      <c:h val="0.10178258967629045"/>
                    </c:manualLayout>
                  </c15:layout>
                </c:ext>
                <c:ext xmlns:c16="http://schemas.microsoft.com/office/drawing/2014/chart" uri="{C3380CC4-5D6E-409C-BE32-E72D297353CC}">
                  <c16:uniqueId val="{00000010-FF14-48EA-A6FF-27129709476B}"/>
                </c:ext>
              </c:extLst>
            </c:dLbl>
            <c:dLbl>
              <c:idx val="3"/>
              <c:layout>
                <c:manualLayout>
                  <c:x val="-1.0185067526415994E-16"/>
                  <c:y val="2.3148148148148147E-2"/>
                </c:manualLayout>
              </c:layout>
              <c:tx>
                <c:rich>
                  <a:bodyPr/>
                  <a:lstStyle/>
                  <a:p>
                    <a:r>
                      <a:rPr lang="en-US"/>
                      <a:t>32.7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4-48EA-A6FF-27129709476B}"/>
                </c:ext>
              </c:extLst>
            </c:dLbl>
            <c:dLbl>
              <c:idx val="4"/>
              <c:layout>
                <c:manualLayout>
                  <c:x val="0"/>
                  <c:y val="3.2407407407407489E-2"/>
                </c:manualLayout>
              </c:layout>
              <c:tx>
                <c:rich>
                  <a:bodyPr/>
                  <a:lstStyle/>
                  <a:p>
                    <a:r>
                      <a:rPr lang="en-US"/>
                      <a:t>12.4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4-48EA-A6FF-27129709476B}"/>
                </c:ext>
              </c:extLst>
            </c:dLbl>
            <c:dLbl>
              <c:idx val="5"/>
              <c:tx>
                <c:rich>
                  <a:bodyPr/>
                  <a:lstStyle/>
                  <a:p>
                    <a:r>
                      <a:rPr lang="en-US"/>
                      <a:t>161.7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4-48EA-A6FF-27129709476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Foaie1!$D$49:$I$49</c:f>
              <c:strCache>
                <c:ptCount val="6"/>
                <c:pt idx="0">
                  <c:v>April </c:v>
                </c:pt>
                <c:pt idx="1">
                  <c:v>May</c:v>
                </c:pt>
                <c:pt idx="2">
                  <c:v>June</c:v>
                </c:pt>
                <c:pt idx="3">
                  <c:v>July</c:v>
                </c:pt>
                <c:pt idx="4">
                  <c:v>August</c:v>
                </c:pt>
                <c:pt idx="5">
                  <c:v>September</c:v>
                </c:pt>
              </c:strCache>
            </c:strRef>
          </c:cat>
          <c:val>
            <c:numRef>
              <c:f>Foaie1!$D$52:$I$52</c:f>
              <c:numCache>
                <c:formatCode>General</c:formatCode>
                <c:ptCount val="6"/>
                <c:pt idx="0">
                  <c:v>45.1</c:v>
                </c:pt>
                <c:pt idx="1">
                  <c:v>15.3</c:v>
                </c:pt>
                <c:pt idx="2">
                  <c:v>15.5</c:v>
                </c:pt>
                <c:pt idx="3">
                  <c:v>32.700000000000003</c:v>
                </c:pt>
                <c:pt idx="4">
                  <c:v>12.4</c:v>
                </c:pt>
                <c:pt idx="5">
                  <c:v>161.69999999999999</c:v>
                </c:pt>
              </c:numCache>
            </c:numRef>
          </c:val>
          <c:extLst>
            <c:ext xmlns:c16="http://schemas.microsoft.com/office/drawing/2014/chart" uri="{C3380CC4-5D6E-409C-BE32-E72D297353CC}">
              <c16:uniqueId val="{00000014-FF14-48EA-A6FF-27129709476B}"/>
            </c:ext>
          </c:extLst>
        </c:ser>
        <c:ser>
          <c:idx val="3"/>
          <c:order val="3"/>
          <c:tx>
            <c:strRef>
              <c:f>Foaie1!$C$53</c:f>
              <c:strCache>
                <c:ptCount val="1"/>
                <c:pt idx="0">
                  <c:v>2025</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invertIfNegative val="0"/>
          <c:dLbls>
            <c:dLbl>
              <c:idx val="0"/>
              <c:tx>
                <c:rich>
                  <a:bodyPr/>
                  <a:lstStyle/>
                  <a:p>
                    <a:r>
                      <a:rPr lang="en-US"/>
                      <a:t>30.8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F14-48EA-A6FF-27129709476B}"/>
                </c:ext>
              </c:extLst>
            </c:dLbl>
            <c:dLbl>
              <c:idx val="1"/>
              <c:tx>
                <c:rich>
                  <a:bodyPr/>
                  <a:lstStyle/>
                  <a:p>
                    <a:r>
                      <a:rPr lang="en-US"/>
                      <a:t>177.8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F14-48EA-A6FF-27129709476B}"/>
                </c:ext>
              </c:extLst>
            </c:dLbl>
            <c:dLbl>
              <c:idx val="2"/>
              <c:layout>
                <c:manualLayout>
                  <c:x val="1.9444444444444344E-2"/>
                  <c:y val="3.2407407407407406E-2"/>
                </c:manualLayout>
              </c:layout>
              <c:tx>
                <c:rich>
                  <a:bodyPr/>
                  <a:lstStyle/>
                  <a:p>
                    <a:r>
                      <a:rPr lang="en-US"/>
                      <a:t>15.6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F14-48EA-A6FF-27129709476B}"/>
                </c:ext>
              </c:extLst>
            </c:dLbl>
            <c:dLbl>
              <c:idx val="4"/>
              <c:tx>
                <c:rich>
                  <a:bodyPr/>
                  <a:lstStyle/>
                  <a:p>
                    <a:r>
                      <a:rPr lang="en-US"/>
                      <a:t>25.8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F14-48EA-A6FF-27129709476B}"/>
                </c:ext>
              </c:extLst>
            </c:dLbl>
            <c:dLbl>
              <c:idx val="5"/>
              <c:tx>
                <c:rich>
                  <a:bodyPr/>
                  <a:lstStyle/>
                  <a:p>
                    <a:r>
                      <a:rPr lang="en-US"/>
                      <a:t>22.8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F14-48EA-A6FF-27129709476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Foaie1!$D$49:$I$49</c:f>
              <c:strCache>
                <c:ptCount val="6"/>
                <c:pt idx="0">
                  <c:v>April </c:v>
                </c:pt>
                <c:pt idx="1">
                  <c:v>May</c:v>
                </c:pt>
                <c:pt idx="2">
                  <c:v>June</c:v>
                </c:pt>
                <c:pt idx="3">
                  <c:v>July</c:v>
                </c:pt>
                <c:pt idx="4">
                  <c:v>August</c:v>
                </c:pt>
                <c:pt idx="5">
                  <c:v>September</c:v>
                </c:pt>
              </c:strCache>
            </c:strRef>
          </c:cat>
          <c:val>
            <c:numRef>
              <c:f>Foaie1!$D$53:$I$53</c:f>
              <c:numCache>
                <c:formatCode>General</c:formatCode>
                <c:ptCount val="6"/>
                <c:pt idx="0">
                  <c:v>30.8</c:v>
                </c:pt>
                <c:pt idx="1">
                  <c:v>177.8</c:v>
                </c:pt>
                <c:pt idx="2">
                  <c:v>15.6</c:v>
                </c:pt>
                <c:pt idx="3">
                  <c:v>85</c:v>
                </c:pt>
                <c:pt idx="4">
                  <c:v>25.8</c:v>
                </c:pt>
                <c:pt idx="5">
                  <c:v>22.8</c:v>
                </c:pt>
              </c:numCache>
            </c:numRef>
          </c:val>
          <c:extLst>
            <c:ext xmlns:c16="http://schemas.microsoft.com/office/drawing/2014/chart" uri="{C3380CC4-5D6E-409C-BE32-E72D297353CC}">
              <c16:uniqueId val="{0000001A-FF14-48EA-A6FF-27129709476B}"/>
            </c:ext>
          </c:extLst>
        </c:ser>
        <c:dLbls>
          <c:dLblPos val="outEnd"/>
          <c:showLegendKey val="0"/>
          <c:showVal val="1"/>
          <c:showCatName val="0"/>
          <c:showSerName val="0"/>
          <c:showPercent val="0"/>
          <c:showBubbleSize val="0"/>
        </c:dLbls>
        <c:gapWidth val="100"/>
        <c:overlap val="-24"/>
        <c:axId val="1460458511"/>
        <c:axId val="1460463791"/>
      </c:barChart>
      <c:catAx>
        <c:axId val="146045851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endParaRPr lang="en-US"/>
          </a:p>
        </c:txPr>
        <c:crossAx val="1460463791"/>
        <c:crosses val="autoZero"/>
        <c:auto val="1"/>
        <c:lblAlgn val="ctr"/>
        <c:lblOffset val="100"/>
        <c:noMultiLvlLbl val="0"/>
      </c:catAx>
      <c:valAx>
        <c:axId val="146046379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2000" b="0" noProof="1">
                    <a:solidFill>
                      <a:schemeClr val="tx1"/>
                    </a:solidFill>
                    <a:latin typeface="Arial" panose="020B0604020202020204" pitchFamily="34" charset="0"/>
                    <a:ea typeface="Cambria" panose="02040503050406030204" pitchFamily="18" charset="0"/>
                    <a:cs typeface="Arial" panose="020B0604020202020204" pitchFamily="34" charset="0"/>
                  </a:rPr>
                  <a:t>Rainfall</a:t>
                </a:r>
                <a:r>
                  <a:rPr lang="en-US" sz="2000" b="0" baseline="0" noProof="1">
                    <a:solidFill>
                      <a:schemeClr val="tx1"/>
                    </a:solidFill>
                    <a:latin typeface="Arial" panose="020B0604020202020204" pitchFamily="34" charset="0"/>
                    <a:ea typeface="Cambria" panose="02040503050406030204" pitchFamily="18" charset="0"/>
                    <a:cs typeface="Arial" panose="020B0604020202020204" pitchFamily="34" charset="0"/>
                  </a:rPr>
                  <a:t> </a:t>
                </a:r>
                <a:r>
                  <a:rPr lang="en-US" sz="2000" b="0" noProof="1">
                    <a:solidFill>
                      <a:schemeClr val="tx1"/>
                    </a:solidFill>
                    <a:latin typeface="Arial" panose="020B0604020202020204" pitchFamily="34" charset="0"/>
                    <a:ea typeface="Cambria" panose="02040503050406030204" pitchFamily="18" charset="0"/>
                    <a:cs typeface="Arial" panose="020B0604020202020204" pitchFamily="34" charset="0"/>
                  </a:rPr>
                  <a:t> (mm)</a:t>
                </a:r>
              </a:p>
            </c:rich>
          </c:tx>
          <c:layout>
            <c:manualLayout>
              <c:xMode val="edge"/>
              <c:yMode val="edge"/>
              <c:x val="1.8018697478913159E-2"/>
              <c:y val="0.2789367216226862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46045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8100"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04166426778253E-2"/>
          <c:y val="3.7767576657096361E-2"/>
          <c:w val="0.90666395452746162"/>
          <c:h val="0.7586109189985345"/>
        </c:manualLayout>
      </c:layout>
      <c:barChart>
        <c:barDir val="col"/>
        <c:grouping val="clustered"/>
        <c:varyColors val="0"/>
        <c:ser>
          <c:idx val="0"/>
          <c:order val="0"/>
          <c:tx>
            <c:strRef>
              <c:f>Foaie1!$C$65</c:f>
              <c:strCache>
                <c:ptCount val="1"/>
                <c:pt idx="0">
                  <c:v>Multiannual average temperature</c:v>
                </c:pt>
              </c:strCache>
            </c:strRef>
          </c:tx>
          <c:spPr>
            <a:solidFill>
              <a:schemeClr val="accent6"/>
            </a:solidFill>
            <a:ln>
              <a:noFill/>
            </a:ln>
            <a:effectLst/>
          </c:spPr>
          <c:invertIfNegative val="0"/>
          <c:dLbls>
            <c:dLbl>
              <c:idx val="0"/>
              <c:layout>
                <c:manualLayout>
                  <c:x val="-2.5000000000000012E-2"/>
                  <c:y val="1.8518518518518434E-2"/>
                </c:manualLayout>
              </c:layout>
              <c:tx>
                <c:rich>
                  <a:bodyPr/>
                  <a:lstStyle/>
                  <a:p>
                    <a:r>
                      <a:rPr lang="en-US">
                        <a:solidFill>
                          <a:srgbClr val="EE0000"/>
                        </a:solidFill>
                      </a:rPr>
                      <a:t>10.9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AA-43D9-9198-C1A043E833D0}"/>
                </c:ext>
              </c:extLst>
            </c:dLbl>
            <c:dLbl>
              <c:idx val="1"/>
              <c:layout>
                <c:manualLayout>
                  <c:x val="-1.6666666666666666E-2"/>
                  <c:y val="1.8518518518518517E-2"/>
                </c:manualLayout>
              </c:layout>
              <c:tx>
                <c:rich>
                  <a:bodyPr/>
                  <a:lstStyle/>
                  <a:p>
                    <a:r>
                      <a:rPr lang="en-US">
                        <a:solidFill>
                          <a:srgbClr val="EE0000"/>
                        </a:solidFill>
                      </a:rPr>
                      <a:t>16.3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AA-43D9-9198-C1A043E833D0}"/>
                </c:ext>
              </c:extLst>
            </c:dLbl>
            <c:dLbl>
              <c:idx val="2"/>
              <c:tx>
                <c:rich>
                  <a:bodyPr/>
                  <a:lstStyle/>
                  <a:p>
                    <a:r>
                      <a:rPr lang="en-US">
                        <a:solidFill>
                          <a:srgbClr val="EE0000"/>
                        </a:solidFill>
                      </a:rPr>
                      <a:t>19.5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AA-43D9-9198-C1A043E833D0}"/>
                </c:ext>
              </c:extLst>
            </c:dLbl>
            <c:dLbl>
              <c:idx val="3"/>
              <c:layout>
                <c:manualLayout>
                  <c:x val="-8.3333333333333332E-3"/>
                  <c:y val="3.7037037037037035E-2"/>
                </c:manualLayout>
              </c:layout>
              <c:tx>
                <c:rich>
                  <a:bodyPr/>
                  <a:lstStyle/>
                  <a:p>
                    <a:r>
                      <a:rPr lang="en-US">
                        <a:solidFill>
                          <a:srgbClr val="EE0000"/>
                        </a:solidFill>
                      </a:rPr>
                      <a:t>21.7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AA-43D9-9198-C1A043E833D0}"/>
                </c:ext>
              </c:extLst>
            </c:dLbl>
            <c:dLbl>
              <c:idx val="4"/>
              <c:layout>
                <c:manualLayout>
                  <c:x val="-1.6666666666666666E-2"/>
                  <c:y val="3.2407407407407364E-2"/>
                </c:manualLayout>
              </c:layout>
              <c:tx>
                <c:rich>
                  <a:bodyPr/>
                  <a:lstStyle/>
                  <a:p>
                    <a:r>
                      <a:rPr lang="en-US">
                        <a:solidFill>
                          <a:srgbClr val="EE0000"/>
                        </a:solidFill>
                      </a:rPr>
                      <a:t>21.3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A-43D9-9198-C1A043E833D0}"/>
                </c:ext>
              </c:extLst>
            </c:dLbl>
            <c:dLbl>
              <c:idx val="5"/>
              <c:layout>
                <c:manualLayout>
                  <c:x val="-2.777777777777676E-3"/>
                  <c:y val="4.6296296296295869E-3"/>
                </c:manualLayout>
              </c:layout>
              <c:tx>
                <c:rich>
                  <a:bodyPr/>
                  <a:lstStyle/>
                  <a:p>
                    <a:r>
                      <a:rPr lang="en-US">
                        <a:solidFill>
                          <a:srgbClr val="EE0000"/>
                        </a:solidFill>
                      </a:rPr>
                      <a:t>16.9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A-43D9-9198-C1A043E833D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Foaie1!$D$64:$I$64</c:f>
              <c:strCache>
                <c:ptCount val="6"/>
                <c:pt idx="0">
                  <c:v>      April</c:v>
                </c:pt>
                <c:pt idx="1">
                  <c:v>         May</c:v>
                </c:pt>
                <c:pt idx="2">
                  <c:v>         June</c:v>
                </c:pt>
                <c:pt idx="3">
                  <c:v>July</c:v>
                </c:pt>
                <c:pt idx="4">
                  <c:v>August</c:v>
                </c:pt>
                <c:pt idx="5">
                  <c:v>September</c:v>
                </c:pt>
              </c:strCache>
            </c:strRef>
          </c:cat>
          <c:val>
            <c:numRef>
              <c:f>Foaie1!$D$65:$I$65</c:f>
              <c:numCache>
                <c:formatCode>General</c:formatCode>
                <c:ptCount val="6"/>
                <c:pt idx="0">
                  <c:v>10.9</c:v>
                </c:pt>
                <c:pt idx="1">
                  <c:v>16.3</c:v>
                </c:pt>
                <c:pt idx="2">
                  <c:v>19.5</c:v>
                </c:pt>
                <c:pt idx="3">
                  <c:v>21.7</c:v>
                </c:pt>
                <c:pt idx="4">
                  <c:v>21.3</c:v>
                </c:pt>
                <c:pt idx="5">
                  <c:v>16.899999999999999</c:v>
                </c:pt>
              </c:numCache>
            </c:numRef>
          </c:val>
          <c:extLst>
            <c:ext xmlns:c16="http://schemas.microsoft.com/office/drawing/2014/chart" uri="{C3380CC4-5D6E-409C-BE32-E72D297353CC}">
              <c16:uniqueId val="{00000006-40AA-43D9-9198-C1A043E833D0}"/>
            </c:ext>
          </c:extLst>
        </c:ser>
        <c:ser>
          <c:idx val="1"/>
          <c:order val="1"/>
          <c:tx>
            <c:strRef>
              <c:f>Foaie1!$C$66</c:f>
              <c:strCache>
                <c:ptCount val="1"/>
                <c:pt idx="0">
                  <c:v>2023</c:v>
                </c:pt>
              </c:strCache>
            </c:strRef>
          </c:tx>
          <c:spPr>
            <a:solidFill>
              <a:schemeClr val="accent5"/>
            </a:solidFill>
            <a:ln>
              <a:noFill/>
            </a:ln>
            <a:effectLst/>
          </c:spPr>
          <c:invertIfNegative val="0"/>
          <c:dLbls>
            <c:dLbl>
              <c:idx val="0"/>
              <c:tx>
                <c:rich>
                  <a:bodyPr/>
                  <a:lstStyle/>
                  <a:p>
                    <a:r>
                      <a:rPr lang="en-US"/>
                      <a:t>9.98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A-43D9-9198-C1A043E833D0}"/>
                </c:ext>
              </c:extLst>
            </c:dLbl>
            <c:dLbl>
              <c:idx val="1"/>
              <c:layout>
                <c:manualLayout>
                  <c:x val="1.6666666666666614E-2"/>
                  <c:y val="-4.6296296296296719E-3"/>
                </c:manualLayout>
              </c:layout>
              <c:tx>
                <c:rich>
                  <a:bodyPr/>
                  <a:lstStyle/>
                  <a:p>
                    <a:r>
                      <a:rPr lang="en-US"/>
                      <a:t>15.57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AA-43D9-9198-C1A043E833D0}"/>
                </c:ext>
              </c:extLst>
            </c:dLbl>
            <c:dLbl>
              <c:idx val="2"/>
              <c:layout>
                <c:manualLayout>
                  <c:x val="-6.1111111111111165E-2"/>
                  <c:y val="-2.1218890680033321E-17"/>
                </c:manualLayout>
              </c:layout>
              <c:tx>
                <c:rich>
                  <a:bodyPr/>
                  <a:lstStyle/>
                  <a:p>
                    <a:r>
                      <a:rPr lang="en-US"/>
                      <a:t>24.73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AA-43D9-9198-C1A043E833D0}"/>
                </c:ext>
              </c:extLst>
            </c:dLbl>
            <c:dLbl>
              <c:idx val="3"/>
              <c:layout>
                <c:manualLayout>
                  <c:x val="-2.7777777777777779E-3"/>
                  <c:y val="1.8518518518518497E-2"/>
                </c:manualLayout>
              </c:layout>
              <c:tx>
                <c:rich>
                  <a:bodyPr/>
                  <a:lstStyle/>
                  <a:p>
                    <a:r>
                      <a:rPr lang="en-US"/>
                      <a:t>24.38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AA-43D9-9198-C1A043E833D0}"/>
                </c:ext>
              </c:extLst>
            </c:dLbl>
            <c:dLbl>
              <c:idx val="4"/>
              <c:layout>
                <c:manualLayout>
                  <c:x val="-1.9444444444444445E-2"/>
                  <c:y val="5.0925925925925923E-2"/>
                </c:manualLayout>
              </c:layout>
              <c:tx>
                <c:rich>
                  <a:bodyPr/>
                  <a:lstStyle/>
                  <a:p>
                    <a:r>
                      <a:rPr lang="en-US"/>
                      <a:t>24.28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AA-43D9-9198-C1A043E833D0}"/>
                </c:ext>
              </c:extLst>
            </c:dLbl>
            <c:dLbl>
              <c:idx val="5"/>
              <c:tx>
                <c:rich>
                  <a:bodyPr/>
                  <a:lstStyle/>
                  <a:p>
                    <a:r>
                      <a:rPr lang="en-US"/>
                      <a:t>20.69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AA-43D9-9198-C1A043E833D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Foaie1!$D$64:$I$64</c:f>
              <c:strCache>
                <c:ptCount val="6"/>
                <c:pt idx="0">
                  <c:v>      April</c:v>
                </c:pt>
                <c:pt idx="1">
                  <c:v>         May</c:v>
                </c:pt>
                <c:pt idx="2">
                  <c:v>         June</c:v>
                </c:pt>
                <c:pt idx="3">
                  <c:v>July</c:v>
                </c:pt>
                <c:pt idx="4">
                  <c:v>August</c:v>
                </c:pt>
                <c:pt idx="5">
                  <c:v>September</c:v>
                </c:pt>
              </c:strCache>
            </c:strRef>
          </c:cat>
          <c:val>
            <c:numRef>
              <c:f>Foaie1!$D$66:$I$66</c:f>
              <c:numCache>
                <c:formatCode>General</c:formatCode>
                <c:ptCount val="6"/>
                <c:pt idx="0">
                  <c:v>9.98</c:v>
                </c:pt>
                <c:pt idx="1">
                  <c:v>15.57</c:v>
                </c:pt>
                <c:pt idx="2">
                  <c:v>24.73</c:v>
                </c:pt>
                <c:pt idx="3">
                  <c:v>24.38</c:v>
                </c:pt>
                <c:pt idx="4">
                  <c:v>24.28</c:v>
                </c:pt>
                <c:pt idx="5">
                  <c:v>20.69</c:v>
                </c:pt>
              </c:numCache>
            </c:numRef>
          </c:val>
          <c:extLst>
            <c:ext xmlns:c16="http://schemas.microsoft.com/office/drawing/2014/chart" uri="{C3380CC4-5D6E-409C-BE32-E72D297353CC}">
              <c16:uniqueId val="{0000000D-40AA-43D9-9198-C1A043E833D0}"/>
            </c:ext>
          </c:extLst>
        </c:ser>
        <c:ser>
          <c:idx val="2"/>
          <c:order val="2"/>
          <c:tx>
            <c:strRef>
              <c:f>Foaie1!$C$67</c:f>
              <c:strCache>
                <c:ptCount val="1"/>
                <c:pt idx="0">
                  <c:v>2024</c:v>
                </c:pt>
              </c:strCache>
            </c:strRef>
          </c:tx>
          <c:spPr>
            <a:solidFill>
              <a:schemeClr val="accent4"/>
            </a:solidFill>
            <a:ln>
              <a:noFill/>
            </a:ln>
            <a:effectLst/>
          </c:spPr>
          <c:invertIfNegative val="0"/>
          <c:dLbls>
            <c:dLbl>
              <c:idx val="0"/>
              <c:tx>
                <c:rich>
                  <a:bodyPr/>
                  <a:lstStyle/>
                  <a:p>
                    <a:r>
                      <a:rPr lang="en-US"/>
                      <a:t>14.6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AA-43D9-9198-C1A043E833D0}"/>
                </c:ext>
              </c:extLst>
            </c:dLbl>
            <c:dLbl>
              <c:idx val="1"/>
              <c:layout>
                <c:manualLayout>
                  <c:x val="3.0555555555555555E-2"/>
                  <c:y val="2.3148148148148147E-2"/>
                </c:manualLayout>
              </c:layout>
              <c:tx>
                <c:rich>
                  <a:bodyPr/>
                  <a:lstStyle/>
                  <a:p>
                    <a:r>
                      <a:rPr lang="en-US"/>
                      <a:t>15.8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AA-43D9-9198-C1A043E833D0}"/>
                </c:ext>
              </c:extLst>
            </c:dLbl>
            <c:dLbl>
              <c:idx val="2"/>
              <c:tx>
                <c:rich>
                  <a:bodyPr/>
                  <a:lstStyle/>
                  <a:p>
                    <a:r>
                      <a:rPr lang="en-US"/>
                      <a:t>24.67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AA-43D9-9198-C1A043E833D0}"/>
                </c:ext>
              </c:extLst>
            </c:dLbl>
            <c:dLbl>
              <c:idx val="3"/>
              <c:tx>
                <c:rich>
                  <a:bodyPr/>
                  <a:lstStyle/>
                  <a:p>
                    <a:r>
                      <a:rPr lang="en-US"/>
                      <a:t>26.17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AA-43D9-9198-C1A043E833D0}"/>
                </c:ext>
              </c:extLst>
            </c:dLbl>
            <c:dLbl>
              <c:idx val="4"/>
              <c:tx>
                <c:rich>
                  <a:bodyPr/>
                  <a:lstStyle/>
                  <a:p>
                    <a:r>
                      <a:rPr lang="en-US"/>
                      <a:t>25.47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AA-43D9-9198-C1A043E833D0}"/>
                </c:ext>
              </c:extLst>
            </c:dLbl>
            <c:dLbl>
              <c:idx val="5"/>
              <c:layout>
                <c:manualLayout>
                  <c:x val="1.9444444444444445E-2"/>
                  <c:y val="1.3888888888888888E-2"/>
                </c:manualLayout>
              </c:layout>
              <c:tx>
                <c:rich>
                  <a:bodyPr/>
                  <a:lstStyle/>
                  <a:p>
                    <a:r>
                      <a:rPr lang="en-US"/>
                      <a:t>19.32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AA-43D9-9198-C1A043E833D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Foaie1!$D$64:$I$64</c:f>
              <c:strCache>
                <c:ptCount val="6"/>
                <c:pt idx="0">
                  <c:v>      April</c:v>
                </c:pt>
                <c:pt idx="1">
                  <c:v>         May</c:v>
                </c:pt>
                <c:pt idx="2">
                  <c:v>         June</c:v>
                </c:pt>
                <c:pt idx="3">
                  <c:v>July</c:v>
                </c:pt>
                <c:pt idx="4">
                  <c:v>August</c:v>
                </c:pt>
                <c:pt idx="5">
                  <c:v>September</c:v>
                </c:pt>
              </c:strCache>
            </c:strRef>
          </c:cat>
          <c:val>
            <c:numRef>
              <c:f>Foaie1!$D$67:$I$67</c:f>
              <c:numCache>
                <c:formatCode>General</c:formatCode>
                <c:ptCount val="6"/>
                <c:pt idx="0">
                  <c:v>14.6</c:v>
                </c:pt>
                <c:pt idx="1">
                  <c:v>15.8</c:v>
                </c:pt>
                <c:pt idx="2">
                  <c:v>24.67</c:v>
                </c:pt>
                <c:pt idx="3">
                  <c:v>26.17</c:v>
                </c:pt>
                <c:pt idx="4">
                  <c:v>25.47</c:v>
                </c:pt>
                <c:pt idx="5">
                  <c:v>19.32</c:v>
                </c:pt>
              </c:numCache>
            </c:numRef>
          </c:val>
          <c:extLst>
            <c:ext xmlns:c16="http://schemas.microsoft.com/office/drawing/2014/chart" uri="{C3380CC4-5D6E-409C-BE32-E72D297353CC}">
              <c16:uniqueId val="{00000014-40AA-43D9-9198-C1A043E833D0}"/>
            </c:ext>
          </c:extLst>
        </c:ser>
        <c:ser>
          <c:idx val="3"/>
          <c:order val="3"/>
          <c:tx>
            <c:strRef>
              <c:f>Foaie1!$C$68</c:f>
              <c:strCache>
                <c:ptCount val="1"/>
                <c:pt idx="0">
                  <c:v>2025</c:v>
                </c:pt>
              </c:strCache>
            </c:strRef>
          </c:tx>
          <c:spPr>
            <a:solidFill>
              <a:schemeClr val="accent6">
                <a:lumMod val="60000"/>
              </a:schemeClr>
            </a:solidFill>
            <a:ln>
              <a:noFill/>
            </a:ln>
            <a:effectLst/>
          </c:spPr>
          <c:invertIfNegative val="0"/>
          <c:dLbls>
            <c:dLbl>
              <c:idx val="0"/>
              <c:tx>
                <c:rich>
                  <a:bodyPr/>
                  <a:lstStyle/>
                  <a:p>
                    <a:r>
                      <a:rPr lang="en-US"/>
                      <a:t>11.7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AA-43D9-9198-C1A043E833D0}"/>
                </c:ext>
              </c:extLst>
            </c:dLbl>
            <c:dLbl>
              <c:idx val="1"/>
              <c:layout>
                <c:manualLayout>
                  <c:x val="2.5000000000000001E-2"/>
                  <c:y val="4.1666666666666664E-2"/>
                </c:manualLayout>
              </c:layout>
              <c:tx>
                <c:rich>
                  <a:bodyPr/>
                  <a:lstStyle/>
                  <a:p>
                    <a:r>
                      <a:rPr lang="en-US"/>
                      <a:t>14.4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AA-43D9-9198-C1A043E833D0}"/>
                </c:ext>
              </c:extLst>
            </c:dLbl>
            <c:dLbl>
              <c:idx val="2"/>
              <c:layout>
                <c:manualLayout>
                  <c:x val="1.1111111111111112E-2"/>
                  <c:y val="1.3888888888888867E-2"/>
                </c:manualLayout>
              </c:layout>
              <c:tx>
                <c:rich>
                  <a:bodyPr/>
                  <a:lstStyle/>
                  <a:p>
                    <a:r>
                      <a:rPr lang="en-US"/>
                      <a:t>22.7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0AA-43D9-9198-C1A043E833D0}"/>
                </c:ext>
              </c:extLst>
            </c:dLbl>
            <c:dLbl>
              <c:idx val="3"/>
              <c:layout>
                <c:manualLayout>
                  <c:x val="2.1408426135613084E-2"/>
                  <c:y val="-3.6379454858296279E-3"/>
                </c:manualLayout>
              </c:layout>
              <c:tx>
                <c:rich>
                  <a:bodyPr/>
                  <a:lstStyle/>
                  <a:p>
                    <a:r>
                      <a:rPr lang="en-US"/>
                      <a:t>24.5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0AA-43D9-9198-C1A043E833D0}"/>
                </c:ext>
              </c:extLst>
            </c:dLbl>
            <c:dLbl>
              <c:idx val="4"/>
              <c:layout>
                <c:manualLayout>
                  <c:x val="1.9444444444444445E-2"/>
                  <c:y val="1.8518518518518517E-2"/>
                </c:manualLayout>
              </c:layout>
              <c:tx>
                <c:rich>
                  <a:bodyPr/>
                  <a:lstStyle/>
                  <a:p>
                    <a:r>
                      <a:rPr lang="en-US"/>
                      <a:t>22.8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0AA-43D9-9198-C1A043E833D0}"/>
                </c:ext>
              </c:extLst>
            </c:dLbl>
            <c:dLbl>
              <c:idx val="5"/>
              <c:layout>
                <c:manualLayout>
                  <c:x val="3.6111111111111108E-2"/>
                  <c:y val="4.1666666666666623E-2"/>
                </c:manualLayout>
              </c:layout>
              <c:tx>
                <c:rich>
                  <a:bodyPr/>
                  <a:lstStyle/>
                  <a:p>
                    <a:r>
                      <a:rPr lang="en-US"/>
                      <a:t>18.8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AA-43D9-9198-C1A043E833D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Foaie1!$D$64:$I$64</c:f>
              <c:strCache>
                <c:ptCount val="6"/>
                <c:pt idx="0">
                  <c:v>      April</c:v>
                </c:pt>
                <c:pt idx="1">
                  <c:v>         May</c:v>
                </c:pt>
                <c:pt idx="2">
                  <c:v>         June</c:v>
                </c:pt>
                <c:pt idx="3">
                  <c:v>July</c:v>
                </c:pt>
                <c:pt idx="4">
                  <c:v>August</c:v>
                </c:pt>
                <c:pt idx="5">
                  <c:v>September</c:v>
                </c:pt>
              </c:strCache>
            </c:strRef>
          </c:cat>
          <c:val>
            <c:numRef>
              <c:f>Foaie1!$D$68:$I$68</c:f>
              <c:numCache>
                <c:formatCode>General</c:formatCode>
                <c:ptCount val="6"/>
                <c:pt idx="0">
                  <c:v>11.7</c:v>
                </c:pt>
                <c:pt idx="1">
                  <c:v>14.4</c:v>
                </c:pt>
                <c:pt idx="2">
                  <c:v>22.7</c:v>
                </c:pt>
                <c:pt idx="3">
                  <c:v>24.5</c:v>
                </c:pt>
                <c:pt idx="4">
                  <c:v>22.8</c:v>
                </c:pt>
                <c:pt idx="5">
                  <c:v>18.8</c:v>
                </c:pt>
              </c:numCache>
            </c:numRef>
          </c:val>
          <c:extLst>
            <c:ext xmlns:c16="http://schemas.microsoft.com/office/drawing/2014/chart" uri="{C3380CC4-5D6E-409C-BE32-E72D297353CC}">
              <c16:uniqueId val="{0000001B-40AA-43D9-9198-C1A043E833D0}"/>
            </c:ext>
          </c:extLst>
        </c:ser>
        <c:dLbls>
          <c:dLblPos val="outEnd"/>
          <c:showLegendKey val="0"/>
          <c:showVal val="1"/>
          <c:showCatName val="0"/>
          <c:showSerName val="0"/>
          <c:showPercent val="0"/>
          <c:showBubbleSize val="0"/>
        </c:dLbls>
        <c:gapWidth val="219"/>
        <c:axId val="1253964287"/>
        <c:axId val="1253964767"/>
      </c:barChart>
      <c:catAx>
        <c:axId val="125396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endParaRPr lang="en-US"/>
          </a:p>
        </c:txPr>
        <c:crossAx val="1253964767"/>
        <c:crosses val="autoZero"/>
        <c:auto val="1"/>
        <c:lblAlgn val="ctr"/>
        <c:lblOffset val="100"/>
        <c:noMultiLvlLbl val="0"/>
      </c:catAx>
      <c:valAx>
        <c:axId val="1253964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r>
                  <a:rPr lang="en-US" sz="2000" noProof="1">
                    <a:solidFill>
                      <a:schemeClr val="tx1"/>
                    </a:solidFill>
                    <a:latin typeface="Arial" panose="020B0604020202020204" pitchFamily="34" charset="0"/>
                    <a:ea typeface="Cambria" panose="02040503050406030204" pitchFamily="18" charset="0"/>
                    <a:cs typeface="Arial" panose="020B0604020202020204" pitchFamily="34" charset="0"/>
                  </a:rPr>
                  <a:t>Average</a:t>
                </a:r>
                <a:r>
                  <a:rPr lang="en-US" sz="2000" baseline="0" noProof="1">
                    <a:solidFill>
                      <a:schemeClr val="tx1"/>
                    </a:solidFill>
                    <a:latin typeface="Arial" panose="020B0604020202020204" pitchFamily="34" charset="0"/>
                    <a:ea typeface="Cambria" panose="02040503050406030204" pitchFamily="18" charset="0"/>
                    <a:cs typeface="Arial" panose="020B0604020202020204" pitchFamily="34" charset="0"/>
                  </a:rPr>
                  <a:t> monthly temperatures (C°)</a:t>
                </a:r>
                <a:endParaRPr lang="en-US" sz="2000" noProof="1">
                  <a:solidFill>
                    <a:schemeClr val="tx1"/>
                  </a:solidFill>
                  <a:latin typeface="Arial" panose="020B0604020202020204" pitchFamily="34" charset="0"/>
                  <a:ea typeface="Cambria" panose="02040503050406030204" pitchFamily="18" charset="0"/>
                  <a:cs typeface="Arial" panose="020B0604020202020204" pitchFamily="34" charset="0"/>
                </a:endParaRPr>
              </a:p>
            </c:rich>
          </c:tx>
          <c:layout>
            <c:manualLayout>
              <c:xMode val="edge"/>
              <c:yMode val="edge"/>
              <c:x val="1.7070347529425628E-2"/>
              <c:y val="3.171399229946225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964287"/>
        <c:crosses val="autoZero"/>
        <c:crossBetween val="between"/>
      </c:valAx>
      <c:spPr>
        <a:noFill/>
        <a:ln>
          <a:noFill/>
        </a:ln>
        <a:effectLst/>
      </c:spPr>
    </c:plotArea>
    <c:legend>
      <c:legendPos val="b"/>
      <c:layout>
        <c:manualLayout>
          <c:xMode val="edge"/>
          <c:yMode val="edge"/>
          <c:x val="0.21123890474081486"/>
          <c:y val="0.92123235733027153"/>
          <c:w val="0.57752211584493407"/>
          <c:h val="7.876764266972824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Cambria" panose="02040503050406030204" pitchFamily="18"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81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5/18/2026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B5F6-D355-B06E-5B2E-2333F4335DEF}"/>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17ACD85-4D4C-763A-A40F-2F9B3B9F4143}"/>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F3A5BE-85DF-77D2-AB8F-69FC0B2560AD}"/>
              </a:ext>
            </a:extLst>
          </p:cNvPr>
          <p:cNvSpPr txBox="1"/>
          <p:nvPr/>
        </p:nvSpPr>
        <p:spPr>
          <a:xfrm>
            <a:off x="2394109" y="6550353"/>
            <a:ext cx="27736942" cy="1938992"/>
          </a:xfrm>
          <a:prstGeom prst="rect">
            <a:avLst/>
          </a:prstGeom>
          <a:noFill/>
        </p:spPr>
        <p:txBody>
          <a:bodyPr wrap="square" rtlCol="0">
            <a:spAutoFit/>
          </a:bodyPr>
          <a:lstStyle/>
          <a:p>
            <a:pPr algn="ctr"/>
            <a:r>
              <a:rPr lang="en-US" sz="6000" b="1" noProof="1"/>
              <a:t>Evaluarea performanței productive și a rezilienței unor hibrizi de porumb (</a:t>
            </a:r>
            <a:r>
              <a:rPr lang="en-US" sz="6000" b="1" i="1" noProof="1"/>
              <a:t>Zea mays L</a:t>
            </a:r>
            <a:r>
              <a:rPr lang="en-US" sz="6000" b="1" noProof="1"/>
              <a:t>.) în contextul variabilității climatice la SCDA Pitești ( 2023-2025).</a:t>
            </a:r>
            <a:endParaRPr lang="en-US" sz="6000" noProof="1"/>
          </a:p>
        </p:txBody>
      </p:sp>
      <p:sp>
        <p:nvSpPr>
          <p:cNvPr id="19" name="TextBox 18">
            <a:extLst>
              <a:ext uri="{FF2B5EF4-FFF2-40B4-BE49-F238E27FC236}">
                <a16:creationId xmlns:a16="http://schemas.microsoft.com/office/drawing/2014/main" id="{1B662630-BCFA-D017-60B6-A854872272CC}"/>
              </a:ext>
            </a:extLst>
          </p:cNvPr>
          <p:cNvSpPr txBox="1"/>
          <p:nvPr/>
        </p:nvSpPr>
        <p:spPr>
          <a:xfrm>
            <a:off x="1771853" y="8660612"/>
            <a:ext cx="28359197" cy="1200329"/>
          </a:xfrm>
          <a:prstGeom prst="rect">
            <a:avLst/>
          </a:prstGeom>
          <a:noFill/>
        </p:spPr>
        <p:txBody>
          <a:bodyPr wrap="square" rtlCol="0">
            <a:spAutoFit/>
          </a:bodyPr>
          <a:lstStyle/>
          <a:p>
            <a:pPr algn="r"/>
            <a:r>
              <a:rPr lang="en-US" sz="3600" b="1" noProof="1"/>
              <a:t>NICOLAE Mariana Cristina</a:t>
            </a:r>
            <a:r>
              <a:rPr lang="en-US" sz="3600" b="1" baseline="30000" noProof="1"/>
              <a:t>*</a:t>
            </a:r>
            <a:r>
              <a:rPr lang="en-US" sz="3600" b="1" noProof="1"/>
              <a:t>,  PODEA Maria Magdalena,  GHIORGHE Cristina,  GHEORGHE Robert Marian, DINUȚĂ Cătălin,  BADEA Oana Daniela,  POPESCU Diana Maria.</a:t>
            </a:r>
            <a:endParaRPr lang="en-US" sz="3600" noProof="1"/>
          </a:p>
        </p:txBody>
      </p:sp>
      <p:sp>
        <p:nvSpPr>
          <p:cNvPr id="20" name="TextBox 19">
            <a:extLst>
              <a:ext uri="{FF2B5EF4-FFF2-40B4-BE49-F238E27FC236}">
                <a16:creationId xmlns:a16="http://schemas.microsoft.com/office/drawing/2014/main" id="{16A469ED-4770-C430-5741-7BC1854B535C}"/>
              </a:ext>
            </a:extLst>
          </p:cNvPr>
          <p:cNvSpPr txBox="1"/>
          <p:nvPr/>
        </p:nvSpPr>
        <p:spPr>
          <a:xfrm>
            <a:off x="2394109" y="10306142"/>
            <a:ext cx="14195717" cy="4447371"/>
          </a:xfrm>
          <a:prstGeom prst="rect">
            <a:avLst/>
          </a:prstGeom>
          <a:noFill/>
        </p:spPr>
        <p:txBody>
          <a:bodyPr wrap="square" rtlCol="0">
            <a:spAutoFit/>
          </a:bodyPr>
          <a:lstStyle/>
          <a:p>
            <a:r>
              <a:rPr lang="en-US" sz="4000" b="1" noProof="1">
                <a:latin typeface="Arial" charset="0"/>
                <a:ea typeface="Arial" charset="0"/>
                <a:cs typeface="Arial" charset="0"/>
              </a:rPr>
              <a:t>INTRODUCERE</a:t>
            </a:r>
          </a:p>
          <a:p>
            <a:endParaRPr lang="en-US" sz="1100" b="1" noProof="1">
              <a:latin typeface="Arial" charset="0"/>
              <a:ea typeface="Arial" charset="0"/>
              <a:cs typeface="Arial" charset="0"/>
            </a:endParaRPr>
          </a:p>
          <a:p>
            <a:pPr algn="just"/>
            <a:r>
              <a:rPr lang="en-US" sz="3200" noProof="1">
                <a:latin typeface="Arial" panose="020B0604020202020204" pitchFamily="34" charset="0"/>
                <a:cs typeface="Arial" panose="020B0604020202020204" pitchFamily="34" charset="0"/>
              </a:rPr>
              <a:t>Porumbul (</a:t>
            </a:r>
            <a:r>
              <a:rPr lang="en-US" sz="3200" i="1" noProof="1">
                <a:latin typeface="Arial" panose="020B0604020202020204" pitchFamily="34" charset="0"/>
                <a:cs typeface="Arial" panose="020B0604020202020204" pitchFamily="34" charset="0"/>
              </a:rPr>
              <a:t>Zea mays L</a:t>
            </a:r>
            <a:r>
              <a:rPr lang="en-US" sz="3200" noProof="1">
                <a:latin typeface="Arial" panose="020B0604020202020204" pitchFamily="34" charset="0"/>
                <a:cs typeface="Arial" panose="020B0604020202020204" pitchFamily="34" charset="0"/>
              </a:rPr>
              <a:t>.) este o plantă importantă în agricultura din România, datorită suprafeței mari pe care o ocupă (în medie 30% din terenurile arabile), a producției sale și a numeroaselor utilizări ale boabelor de porumb în diferite scopuri, cum ar fi alimentația oamenilor, industria și hrana animalelor. În consecință, nivelul producției și eficiența economică a culturilor de porumb prezintă o  mare importanță pentru populație (Sarca </a:t>
            </a:r>
            <a:r>
              <a:rPr lang="en-US" sz="3200" i="1" noProof="1">
                <a:latin typeface="Arial" panose="020B0604020202020204" pitchFamily="34" charset="0"/>
                <a:cs typeface="Arial" panose="020B0604020202020204" pitchFamily="34" charset="0"/>
              </a:rPr>
              <a:t>si colab.l</a:t>
            </a:r>
            <a:r>
              <a:rPr lang="en-US" sz="3200" noProof="1">
                <a:latin typeface="Arial" panose="020B0604020202020204" pitchFamily="34" charset="0"/>
                <a:cs typeface="Arial" panose="020B0604020202020204" pitchFamily="34" charset="0"/>
              </a:rPr>
              <a:t>, 2007). </a:t>
            </a:r>
          </a:p>
          <a:p>
            <a:endParaRPr lang="en-US" sz="4000" b="1" noProof="1">
              <a:latin typeface="Arial" charset="0"/>
              <a:ea typeface="Arial" charset="0"/>
              <a:cs typeface="Arial" charset="0"/>
            </a:endParaRPr>
          </a:p>
        </p:txBody>
      </p:sp>
      <p:sp>
        <p:nvSpPr>
          <p:cNvPr id="21" name="TextBox 20">
            <a:extLst>
              <a:ext uri="{FF2B5EF4-FFF2-40B4-BE49-F238E27FC236}">
                <a16:creationId xmlns:a16="http://schemas.microsoft.com/office/drawing/2014/main" id="{F3D5754B-1B2C-3F39-AC95-F80049FF6CAA}"/>
              </a:ext>
            </a:extLst>
          </p:cNvPr>
          <p:cNvSpPr txBox="1"/>
          <p:nvPr/>
        </p:nvSpPr>
        <p:spPr>
          <a:xfrm>
            <a:off x="2394117" y="14366416"/>
            <a:ext cx="14195716" cy="6294031"/>
          </a:xfrm>
          <a:prstGeom prst="rect">
            <a:avLst/>
          </a:prstGeom>
          <a:noFill/>
        </p:spPr>
        <p:txBody>
          <a:bodyPr wrap="square" rtlCol="0">
            <a:spAutoFit/>
          </a:bodyPr>
          <a:lstStyle/>
          <a:p>
            <a:r>
              <a:rPr lang="en-US" sz="4000" b="1" noProof="1">
                <a:latin typeface="Arial" charset="0"/>
                <a:ea typeface="Arial" charset="0"/>
                <a:cs typeface="Arial" charset="0"/>
              </a:rPr>
              <a:t>MATERIAL ŞI METODE</a:t>
            </a:r>
          </a:p>
          <a:p>
            <a:endParaRPr lang="en-US" sz="1100" b="1" noProof="1">
              <a:latin typeface="Arial" charset="0"/>
              <a:ea typeface="Arial" charset="0"/>
              <a:cs typeface="Arial" charset="0"/>
            </a:endParaRPr>
          </a:p>
          <a:p>
            <a:pPr algn="just"/>
            <a:r>
              <a:rPr lang="en-US" sz="3200" noProof="1">
                <a:latin typeface="Arial" panose="020B0604020202020204" pitchFamily="34" charset="0"/>
                <a:cs typeface="Arial" panose="020B0604020202020204" pitchFamily="34" charset="0"/>
              </a:rPr>
              <a:t>Experiența s-a desfășurat pe parcursul a trei ani experimentali (2023, 2024, 2025), în condițiile pedoclimatice ale stațiunii, respectiv  în Câmpia Înaltă a Piteștiului. Solul în care a fost amplasat câmpul experimental este de tip luvosol albic stagnic, cu un pH acid (5,3), o structură argiloasă (conținut argilă 30%), slab aprovizionată cu azot (Nt= 0,130% ) și fosfor (P= 33 mg/kg), moderat aprovizionat cu potasiu (K= 89 mg/kg) și cu un conținut în humus în orizontul arabil de circa 2%. </a:t>
            </a:r>
          </a:p>
          <a:p>
            <a:pPr algn="just"/>
            <a:r>
              <a:rPr lang="en-US" sz="3200" noProof="1">
                <a:latin typeface="Arial" panose="020B0604020202020204" pitchFamily="34" charset="0"/>
                <a:cs typeface="Arial" panose="020B0604020202020204" pitchFamily="34" charset="0"/>
              </a:rPr>
              <a:t>Materialul biologic a fost reprezentat de cinci hibrizi creaţi la SCDA Turda  care s-au cultivat  în condiții de neirigare cu o densitatea de 60.000 de plante la hectar tehnologia de cultură a fost cea recomandată de stațiune (Căbulea </a:t>
            </a:r>
            <a:r>
              <a:rPr lang="en-US" sz="3200" i="1" noProof="1">
                <a:latin typeface="Arial" panose="020B0604020202020204" pitchFamily="34" charset="0"/>
                <a:cs typeface="Arial" panose="020B0604020202020204" pitchFamily="34" charset="0"/>
              </a:rPr>
              <a:t>și colab</a:t>
            </a:r>
            <a:r>
              <a:rPr lang="en-US" sz="3200" noProof="1">
                <a:latin typeface="Arial" panose="020B0604020202020204" pitchFamily="34" charset="0"/>
                <a:cs typeface="Arial" panose="020B0604020202020204" pitchFamily="34" charset="0"/>
              </a:rPr>
              <a:t>.,1999).</a:t>
            </a:r>
          </a:p>
        </p:txBody>
      </p:sp>
      <p:sp>
        <p:nvSpPr>
          <p:cNvPr id="22" name="TextBox 21">
            <a:extLst>
              <a:ext uri="{FF2B5EF4-FFF2-40B4-BE49-F238E27FC236}">
                <a16:creationId xmlns:a16="http://schemas.microsoft.com/office/drawing/2014/main" id="{B364F4D0-BE0E-7564-5B14-A0C918DEE477}"/>
              </a:ext>
            </a:extLst>
          </p:cNvPr>
          <p:cNvSpPr txBox="1"/>
          <p:nvPr/>
        </p:nvSpPr>
        <p:spPr>
          <a:xfrm>
            <a:off x="2394117" y="20818458"/>
            <a:ext cx="29438061" cy="646331"/>
          </a:xfrm>
          <a:prstGeom prst="rect">
            <a:avLst/>
          </a:prstGeom>
          <a:noFill/>
        </p:spPr>
        <p:txBody>
          <a:bodyPr wrap="square" rtlCol="0">
            <a:spAutoFit/>
          </a:bodyPr>
          <a:lstStyle/>
          <a:p>
            <a:r>
              <a:rPr lang="en-US" sz="3600" b="1" noProof="1">
                <a:latin typeface="Arial" charset="0"/>
                <a:ea typeface="Arial" charset="0"/>
                <a:cs typeface="Arial" charset="0"/>
              </a:rPr>
              <a:t>REZULTATE ȘI DISCUȚII</a:t>
            </a:r>
          </a:p>
        </p:txBody>
      </p:sp>
      <p:sp>
        <p:nvSpPr>
          <p:cNvPr id="23" name="TextBox 22">
            <a:extLst>
              <a:ext uri="{FF2B5EF4-FFF2-40B4-BE49-F238E27FC236}">
                <a16:creationId xmlns:a16="http://schemas.microsoft.com/office/drawing/2014/main" id="{8A30A3DB-EF0F-F295-E0D4-18F6C34EF791}"/>
              </a:ext>
            </a:extLst>
          </p:cNvPr>
          <p:cNvSpPr txBox="1"/>
          <p:nvPr/>
        </p:nvSpPr>
        <p:spPr>
          <a:xfrm>
            <a:off x="17828983" y="32899986"/>
            <a:ext cx="12300251" cy="6647974"/>
          </a:xfrm>
          <a:prstGeom prst="rect">
            <a:avLst/>
          </a:prstGeom>
          <a:noFill/>
        </p:spPr>
        <p:txBody>
          <a:bodyPr wrap="square" rtlCol="0">
            <a:spAutoFit/>
          </a:bodyPr>
          <a:lstStyle/>
          <a:p>
            <a:r>
              <a:rPr lang="en-US" sz="3200" b="1" noProof="1">
                <a:latin typeface="Arial" panose="020B0604020202020204" pitchFamily="34" charset="0"/>
                <a:cs typeface="Arial" panose="020B0604020202020204" pitchFamily="34" charset="0"/>
              </a:rPr>
              <a:t>CONCLUZII</a:t>
            </a:r>
          </a:p>
          <a:p>
            <a:endParaRPr lang="en-US" sz="1000" noProof="1">
              <a:latin typeface="Arial" panose="020B0604020202020204" pitchFamily="34" charset="0"/>
              <a:cs typeface="Arial" panose="020B0604020202020204" pitchFamily="34" charset="0"/>
            </a:endParaRPr>
          </a:p>
          <a:p>
            <a:pPr algn="just"/>
            <a:r>
              <a:rPr lang="en-US" sz="3200" noProof="1">
                <a:latin typeface="Arial" panose="020B0604020202020204" pitchFamily="34" charset="0"/>
                <a:cs typeface="Arial" panose="020B0604020202020204" pitchFamily="34" charset="0"/>
              </a:rPr>
              <a:t>1.În ceea ce privește producțiile rezultatele se evidențiază o variabilitate puternică a acestora în funcție de condițiile climatice ale anului respectiv.</a:t>
            </a:r>
          </a:p>
          <a:p>
            <a:pPr algn="just"/>
            <a:r>
              <a:rPr lang="en-US" sz="3200" noProof="1">
                <a:latin typeface="Arial" panose="020B0604020202020204" pitchFamily="34" charset="0"/>
                <a:cs typeface="Arial" panose="020B0604020202020204" pitchFamily="34" charset="0"/>
              </a:rPr>
              <a:t>2.Hibridul Turda 380 s-a remarcat printr-o stabilitate mai bună și performanțe ridicate, în special în anii favorabili,  iar Turda 344 au avut rezultate foarte bune în anul 2025 dar mai slabe în anul 2024.</a:t>
            </a:r>
          </a:p>
          <a:p>
            <a:pPr algn="just"/>
            <a:r>
              <a:rPr lang="en-US" sz="3200" noProof="1">
                <a:latin typeface="Arial" panose="020B0604020202020204" pitchFamily="34" charset="0"/>
                <a:cs typeface="Arial" panose="020B0604020202020204" pitchFamily="34" charset="0"/>
              </a:rPr>
              <a:t>3.Influența condițiilor climatice asupra compoziției chimice a bobului  a dus la o acumulare favorabilă a proteinelor și grăsimilor, în detrimentul amidonului pe parcursul anului 2024; în timp ce în anul 2023 a favorizat creșterea conținutului de amidon. Iar în anul 2025, compoziția chimică a bobului a fost mai echilibrată, indicând condiții favorabile pentru obținerea unei calități bune a producției</a:t>
            </a:r>
            <a:endParaRPr lang="en-US" sz="3200" noProof="1">
              <a:latin typeface="Arial" panose="020B0604020202020204" pitchFamily="34" charset="0"/>
              <a:ea typeface="Arial" charset="0"/>
              <a:cs typeface="Arial" panose="020B0604020202020204" pitchFamily="34" charset="0"/>
            </a:endParaRPr>
          </a:p>
        </p:txBody>
      </p:sp>
      <p:cxnSp>
        <p:nvCxnSpPr>
          <p:cNvPr id="24" name="Straight Connector 23">
            <a:extLst>
              <a:ext uri="{FF2B5EF4-FFF2-40B4-BE49-F238E27FC236}">
                <a16:creationId xmlns:a16="http://schemas.microsoft.com/office/drawing/2014/main" id="{6C6EC710-BF98-D36D-3808-3C8CC8467D06}"/>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58EBC8-95B1-5C18-6CEC-81666EDCE8A5}"/>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8C3527-1D2E-E3F1-99BF-D76742CB7894}"/>
              </a:ext>
            </a:extLst>
          </p:cNvPr>
          <p:cNvSpPr txBox="1"/>
          <p:nvPr/>
        </p:nvSpPr>
        <p:spPr>
          <a:xfrm>
            <a:off x="4974336" y="1684421"/>
            <a:ext cx="21945600" cy="4708981"/>
          </a:xfrm>
          <a:prstGeom prst="rect">
            <a:avLst/>
          </a:prstGeom>
          <a:noFill/>
        </p:spPr>
        <p:txBody>
          <a:bodyPr wrap="square" rtlCol="0">
            <a:spAutoFit/>
          </a:bodyPr>
          <a:lstStyle/>
          <a:p>
            <a:pPr algn="ctr"/>
            <a:r>
              <a:rPr lang="en-US" sz="6000" b="1" noProof="1">
                <a:latin typeface="Arial Black" panose="020B0A04020102020204" pitchFamily="34" charset="0"/>
              </a:rPr>
              <a:t>Conferința anuală</a:t>
            </a:r>
          </a:p>
          <a:p>
            <a:pPr algn="ctr"/>
            <a:r>
              <a:rPr lang="en-US" sz="6000" b="1" noProof="1">
                <a:latin typeface="Arial Black" panose="020B0A04020102020204" pitchFamily="34" charset="0"/>
              </a:rPr>
              <a:t>"Realizări și perspective în cercetarea agricolă </a:t>
            </a:r>
          </a:p>
          <a:p>
            <a:pPr algn="ctr"/>
            <a:r>
              <a:rPr lang="en-US" sz="6000" b="1" noProof="1">
                <a:latin typeface="Arial Black" panose="020B0A04020102020204" pitchFamily="34" charset="0"/>
              </a:rPr>
              <a:t>și silvică românească”</a:t>
            </a:r>
          </a:p>
          <a:p>
            <a:pPr algn="ctr"/>
            <a:r>
              <a:rPr lang="en-US" sz="6000" b="1" noProof="1">
                <a:latin typeface="Arial Black" panose="020B0A04020102020204" pitchFamily="34" charset="0"/>
              </a:rPr>
              <a:t>Ediția a V-a – 28 mai 2026</a:t>
            </a:r>
          </a:p>
          <a:p>
            <a:endParaRPr lang="en-US" sz="6000" noProof="1"/>
          </a:p>
        </p:txBody>
      </p:sp>
      <p:pic>
        <p:nvPicPr>
          <p:cNvPr id="5" name="Imagine 4">
            <a:extLst>
              <a:ext uri="{FF2B5EF4-FFF2-40B4-BE49-F238E27FC236}">
                <a16:creationId xmlns:a16="http://schemas.microsoft.com/office/drawing/2014/main" id="{D2DCB260-4826-AF8D-51EC-229E8455D32A}"/>
              </a:ext>
            </a:extLst>
          </p:cNvPr>
          <p:cNvPicPr>
            <a:picLocks noChangeAspect="1"/>
          </p:cNvPicPr>
          <p:nvPr/>
        </p:nvPicPr>
        <p:blipFill>
          <a:blip r:embed="rId2"/>
          <a:stretch>
            <a:fillRect/>
          </a:stretch>
        </p:blipFill>
        <p:spPr>
          <a:xfrm>
            <a:off x="199834" y="114352"/>
            <a:ext cx="5629466" cy="5629466"/>
          </a:xfrm>
          <a:prstGeom prst="rect">
            <a:avLst/>
          </a:prstGeom>
        </p:spPr>
      </p:pic>
      <p:pic>
        <p:nvPicPr>
          <p:cNvPr id="10" name="Imagine 9">
            <a:extLst>
              <a:ext uri="{FF2B5EF4-FFF2-40B4-BE49-F238E27FC236}">
                <a16:creationId xmlns:a16="http://schemas.microsoft.com/office/drawing/2014/main" id="{8123542C-6834-1C73-525A-B908E531E368}"/>
              </a:ext>
            </a:extLst>
          </p:cNvPr>
          <p:cNvPicPr>
            <a:picLocks noChangeAspect="1"/>
          </p:cNvPicPr>
          <p:nvPr/>
        </p:nvPicPr>
        <p:blipFill>
          <a:blip r:embed="rId3"/>
          <a:stretch>
            <a:fillRect/>
          </a:stretch>
        </p:blipFill>
        <p:spPr>
          <a:xfrm>
            <a:off x="26301792" y="206117"/>
            <a:ext cx="5456219" cy="5553367"/>
          </a:xfrm>
          <a:prstGeom prst="rect">
            <a:avLst/>
          </a:prstGeom>
        </p:spPr>
      </p:pic>
      <p:graphicFrame>
        <p:nvGraphicFramePr>
          <p:cNvPr id="7" name="Diagramă 6">
            <a:extLst>
              <a:ext uri="{FF2B5EF4-FFF2-40B4-BE49-F238E27FC236}">
                <a16:creationId xmlns:a16="http://schemas.microsoft.com/office/drawing/2014/main" id="{39CED8B3-7797-55B4-FDD5-924367C34872}"/>
              </a:ext>
            </a:extLst>
          </p:cNvPr>
          <p:cNvGraphicFramePr/>
          <p:nvPr>
            <p:extLst>
              <p:ext uri="{D42A27DB-BD31-4B8C-83A1-F6EECF244321}">
                <p14:modId xmlns:p14="http://schemas.microsoft.com/office/powerpoint/2010/main" val="3019196860"/>
              </p:ext>
            </p:extLst>
          </p:nvPr>
        </p:nvGraphicFramePr>
        <p:xfrm>
          <a:off x="2394114" y="21906412"/>
          <a:ext cx="14195716" cy="49276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ă 7">
            <a:extLst>
              <a:ext uri="{FF2B5EF4-FFF2-40B4-BE49-F238E27FC236}">
                <a16:creationId xmlns:a16="http://schemas.microsoft.com/office/drawing/2014/main" id="{9317D336-16AC-2FE2-D0D6-AE2698BD112D}"/>
              </a:ext>
            </a:extLst>
          </p:cNvPr>
          <p:cNvGraphicFramePr/>
          <p:nvPr>
            <p:extLst>
              <p:ext uri="{D42A27DB-BD31-4B8C-83A1-F6EECF244321}">
                <p14:modId xmlns:p14="http://schemas.microsoft.com/office/powerpoint/2010/main" val="3176403997"/>
              </p:ext>
            </p:extLst>
          </p:nvPr>
        </p:nvGraphicFramePr>
        <p:xfrm>
          <a:off x="2394111" y="31419907"/>
          <a:ext cx="14195715" cy="5167764"/>
        </p:xfrm>
        <a:graphic>
          <a:graphicData uri="http://schemas.openxmlformats.org/drawingml/2006/chart">
            <c:chart xmlns:c="http://schemas.openxmlformats.org/drawingml/2006/chart" xmlns:r="http://schemas.openxmlformats.org/officeDocument/2006/relationships" r:id="rId5"/>
          </a:graphicData>
        </a:graphic>
      </p:graphicFrame>
      <p:sp>
        <p:nvSpPr>
          <p:cNvPr id="13" name="CasetăText 12">
            <a:extLst>
              <a:ext uri="{FF2B5EF4-FFF2-40B4-BE49-F238E27FC236}">
                <a16:creationId xmlns:a16="http://schemas.microsoft.com/office/drawing/2014/main" id="{24F9D4BF-205B-EF0E-062F-168D7B9695C2}"/>
              </a:ext>
            </a:extLst>
          </p:cNvPr>
          <p:cNvSpPr txBox="1"/>
          <p:nvPr/>
        </p:nvSpPr>
        <p:spPr>
          <a:xfrm>
            <a:off x="-2661046" y="36662438"/>
            <a:ext cx="24306028" cy="405047"/>
          </a:xfrm>
          <a:prstGeom prst="rect">
            <a:avLst/>
          </a:prstGeom>
          <a:noFill/>
        </p:spPr>
        <p:txBody>
          <a:bodyPr wrap="square">
            <a:spAutoFit/>
          </a:bodyPr>
          <a:lstStyle/>
          <a:p>
            <a:pPr algn="ctr">
              <a:lnSpc>
                <a:spcPct val="107000"/>
              </a:lnSpc>
              <a:spcBef>
                <a:spcPts val="600"/>
              </a:spcBef>
              <a:spcAft>
                <a:spcPts val="800"/>
              </a:spcAft>
              <a:buNone/>
              <a:tabLst>
                <a:tab pos="609600" algn="l"/>
              </a:tabLst>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Fig.2 Temperatura medie lunară a aerului (°C) înregistrată la SCDA Pitesti în perioada 2023-2025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
        <p:nvSpPr>
          <p:cNvPr id="26" name="CasetăText 25">
            <a:extLst>
              <a:ext uri="{FF2B5EF4-FFF2-40B4-BE49-F238E27FC236}">
                <a16:creationId xmlns:a16="http://schemas.microsoft.com/office/drawing/2014/main" id="{D516CDB3-4044-226D-93CE-5D5722A0822E}"/>
              </a:ext>
            </a:extLst>
          </p:cNvPr>
          <p:cNvSpPr txBox="1"/>
          <p:nvPr/>
        </p:nvSpPr>
        <p:spPr>
          <a:xfrm>
            <a:off x="-3583950" y="26892716"/>
            <a:ext cx="26151840" cy="832023"/>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Fig. 1  ‒ </a:t>
            </a:r>
            <a:r>
              <a:rPr lang="en-US" sz="2000" b="1" kern="100" noProof="1">
                <a:effectLst/>
                <a:latin typeface="Arial" panose="020B0604020202020204" pitchFamily="34" charset="0"/>
                <a:ea typeface="Calibri" panose="020F0502020204030204" pitchFamily="34" charset="0"/>
                <a:cs typeface="Arial" panose="020B0604020202020204" pitchFamily="34" charset="0"/>
              </a:rPr>
              <a:t>Precipitaţiile înregistrate la SCDA Pitesti în perioada 2023-2025</a:t>
            </a:r>
          </a:p>
          <a:p>
            <a:pPr indent="457200" algn="just">
              <a:buNone/>
            </a:pPr>
            <a:r>
              <a:rPr lang="en-US" sz="20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aphicFrame>
        <p:nvGraphicFramePr>
          <p:cNvPr id="27" name="Tabel 26">
            <a:extLst>
              <a:ext uri="{FF2B5EF4-FFF2-40B4-BE49-F238E27FC236}">
                <a16:creationId xmlns:a16="http://schemas.microsoft.com/office/drawing/2014/main" id="{A25FC7D5-77E1-C678-4EC3-771FCFA22C46}"/>
              </a:ext>
            </a:extLst>
          </p:cNvPr>
          <p:cNvGraphicFramePr>
            <a:graphicFrameLocks noGrp="1"/>
          </p:cNvGraphicFramePr>
          <p:nvPr>
            <p:extLst>
              <p:ext uri="{D42A27DB-BD31-4B8C-83A1-F6EECF244321}">
                <p14:modId xmlns:p14="http://schemas.microsoft.com/office/powerpoint/2010/main" val="4002687907"/>
              </p:ext>
            </p:extLst>
          </p:nvPr>
        </p:nvGraphicFramePr>
        <p:xfrm>
          <a:off x="17830801" y="11395560"/>
          <a:ext cx="12300249" cy="5993648"/>
        </p:xfrm>
        <a:graphic>
          <a:graphicData uri="http://schemas.openxmlformats.org/drawingml/2006/table">
            <a:tbl>
              <a:tblPr firstRow="1" firstCol="1" bandRow="1"/>
              <a:tblGrid>
                <a:gridCol w="1996475">
                  <a:extLst>
                    <a:ext uri="{9D8B030D-6E8A-4147-A177-3AD203B41FA5}">
                      <a16:colId xmlns:a16="http://schemas.microsoft.com/office/drawing/2014/main" val="2744074069"/>
                    </a:ext>
                  </a:extLst>
                </a:gridCol>
                <a:gridCol w="2204333">
                  <a:extLst>
                    <a:ext uri="{9D8B030D-6E8A-4147-A177-3AD203B41FA5}">
                      <a16:colId xmlns:a16="http://schemas.microsoft.com/office/drawing/2014/main" val="1373695517"/>
                    </a:ext>
                  </a:extLst>
                </a:gridCol>
                <a:gridCol w="2204333">
                  <a:extLst>
                    <a:ext uri="{9D8B030D-6E8A-4147-A177-3AD203B41FA5}">
                      <a16:colId xmlns:a16="http://schemas.microsoft.com/office/drawing/2014/main" val="4038262914"/>
                    </a:ext>
                  </a:extLst>
                </a:gridCol>
                <a:gridCol w="2927468">
                  <a:extLst>
                    <a:ext uri="{9D8B030D-6E8A-4147-A177-3AD203B41FA5}">
                      <a16:colId xmlns:a16="http://schemas.microsoft.com/office/drawing/2014/main" val="442333232"/>
                    </a:ext>
                  </a:extLst>
                </a:gridCol>
                <a:gridCol w="2967640">
                  <a:extLst>
                    <a:ext uri="{9D8B030D-6E8A-4147-A177-3AD203B41FA5}">
                      <a16:colId xmlns:a16="http://schemas.microsoft.com/office/drawing/2014/main" val="4223838171"/>
                    </a:ext>
                  </a:extLst>
                </a:gridCol>
              </a:tblGrid>
              <a:tr h="250040">
                <a:tc rowSpan="2">
                  <a:txBody>
                    <a:bodyPr/>
                    <a:lstStyle/>
                    <a:p>
                      <a:pPr algn="ctr">
                        <a:lnSpc>
                          <a:spcPct val="107000"/>
                        </a:lnSpc>
                        <a:spcBef>
                          <a:spcPts val="1200"/>
                        </a:spcBef>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Hibrid</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lnSpc>
                          <a:spcPct val="107000"/>
                        </a:lnSpc>
                        <a:spcBef>
                          <a:spcPts val="1200"/>
                        </a:spcBef>
                        <a:spcAft>
                          <a:spcPts val="800"/>
                        </a:spcAft>
                        <a:buNone/>
                      </a:pPr>
                      <a:r>
                        <a:rPr lang="en-US" sz="2000" b="1" kern="100" noProof="1">
                          <a:effectLst/>
                          <a:latin typeface="Cambria" panose="02040503050406030204" pitchFamily="18" charset="0"/>
                          <a:ea typeface="Calibri" panose="020F0502020204030204" pitchFamily="34" charset="0"/>
                          <a:cs typeface="Times New Roman" panose="02020603050405020304" pitchFamily="18" charset="0"/>
                        </a:rPr>
                        <a:t>Producție</a:t>
                      </a:r>
                      <a:endParaRPr lang="en-US" sz="2000" kern="100" noProof="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rowSpan="2">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Diferență</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 kg/ha)</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7000"/>
                        </a:lnSpc>
                        <a:spcBef>
                          <a:spcPts val="1200"/>
                        </a:spcBef>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Semnificație</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0726634"/>
                  </a:ext>
                </a:extLst>
              </a:tr>
              <a:tr h="335692">
                <a:tc vMerge="1">
                  <a:txBody>
                    <a:bodyPr/>
                    <a:lstStyle/>
                    <a:p>
                      <a:endParaRPr lang="ro-RO"/>
                    </a:p>
                  </a:txBody>
                  <a:tcPr/>
                </a:tc>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Kg/ha</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851643758"/>
                  </a:ext>
                </a:extLst>
              </a:tr>
              <a:tr h="250040">
                <a:tc gridSpan="5">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Anul 2023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723165095"/>
                  </a:ext>
                </a:extLst>
              </a:tr>
              <a:tr h="443866">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Mt.Turda 2020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4946,0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481431"/>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5059,0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102,3</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43184"/>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4645,0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93,9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-301,0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045600"/>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6770,0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136,9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1824,0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555744"/>
                  </a:ext>
                </a:extLst>
              </a:tr>
              <a:tr h="250040">
                <a:tc gridSpan="5">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Anul 2024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771978427"/>
                  </a:ext>
                </a:extLst>
              </a:tr>
              <a:tr h="443866">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Mt.Turda 2020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3403,0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213273"/>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1972,0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57,9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-1431,0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546749"/>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2175,0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63,9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-1228,0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6489020"/>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3251,0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95,5</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-152,0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286619"/>
                  </a:ext>
                </a:extLst>
              </a:tr>
              <a:tr h="250040">
                <a:tc gridSpan="5">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Anul 2025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108088559"/>
                  </a:ext>
                </a:extLst>
              </a:tr>
              <a:tr h="443866">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Mt.Turda 2020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5404,0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3193298"/>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5163,0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95,5</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-241,0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0622062"/>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6439,0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119,2</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1035,0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372366"/>
                  </a:ext>
                </a:extLst>
              </a:tr>
              <a:tr h="216170">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6057,0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112,1</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653,0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6559231"/>
                  </a:ext>
                </a:extLst>
              </a:tr>
              <a:tr h="216170">
                <a:tc gridSpan="5">
                  <a:txBody>
                    <a:bodyPr/>
                    <a:lstStyle/>
                    <a:p>
                      <a:pP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   DL (5 %)=177,84                                            DL( 1 %)= 240,30                          DL (0,1 %)=  320,11 </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3005938915"/>
                  </a:ext>
                </a:extLst>
              </a:tr>
            </a:tbl>
          </a:graphicData>
        </a:graphic>
      </p:graphicFrame>
      <p:sp>
        <p:nvSpPr>
          <p:cNvPr id="29" name="CasetăText 28">
            <a:extLst>
              <a:ext uri="{FF2B5EF4-FFF2-40B4-BE49-F238E27FC236}">
                <a16:creationId xmlns:a16="http://schemas.microsoft.com/office/drawing/2014/main" id="{C7E2BB80-C068-4115-5F49-A96FE7585F12}"/>
              </a:ext>
            </a:extLst>
          </p:cNvPr>
          <p:cNvSpPr txBox="1"/>
          <p:nvPr/>
        </p:nvSpPr>
        <p:spPr>
          <a:xfrm>
            <a:off x="10771672" y="10955283"/>
            <a:ext cx="26613852" cy="405047"/>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Tabe</a:t>
            </a:r>
            <a:r>
              <a:rPr lang="en-US" sz="2000" b="1" i="1" kern="100" noProof="1">
                <a:latin typeface="Arial" panose="020B0604020202020204" pitchFamily="34" charset="0"/>
                <a:ea typeface="Calibri" panose="020F0502020204030204" pitchFamily="34" charset="0"/>
                <a:cs typeface="Arial" panose="020B0604020202020204" pitchFamily="34" charset="0"/>
              </a:rPr>
              <a:t>l </a:t>
            </a:r>
            <a:r>
              <a:rPr lang="en-US" sz="2000" b="1" i="1" kern="100" noProof="1">
                <a:effectLst/>
                <a:latin typeface="Arial" panose="020B0604020202020204" pitchFamily="34" charset="0"/>
                <a:ea typeface="Calibri" panose="020F0502020204030204" pitchFamily="34" charset="0"/>
                <a:cs typeface="Arial" panose="020B0604020202020204" pitchFamily="34" charset="0"/>
              </a:rPr>
              <a:t> 1 Evoluția producției de boabe (15%)  la hibrizii cultivați pe parcursul celor trei ani.</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0" name="Tabel 29">
            <a:extLst>
              <a:ext uri="{FF2B5EF4-FFF2-40B4-BE49-F238E27FC236}">
                <a16:creationId xmlns:a16="http://schemas.microsoft.com/office/drawing/2014/main" id="{AE13B536-8AA9-BB23-89B9-8A96E88CC009}"/>
              </a:ext>
            </a:extLst>
          </p:cNvPr>
          <p:cNvGraphicFramePr>
            <a:graphicFrameLocks noGrp="1"/>
          </p:cNvGraphicFramePr>
          <p:nvPr>
            <p:extLst>
              <p:ext uri="{D42A27DB-BD31-4B8C-83A1-F6EECF244321}">
                <p14:modId xmlns:p14="http://schemas.microsoft.com/office/powerpoint/2010/main" val="1321872225"/>
              </p:ext>
            </p:extLst>
          </p:nvPr>
        </p:nvGraphicFramePr>
        <p:xfrm>
          <a:off x="17828983" y="22573509"/>
          <a:ext cx="12300250" cy="4340565"/>
        </p:xfrm>
        <a:graphic>
          <a:graphicData uri="http://schemas.openxmlformats.org/drawingml/2006/table">
            <a:tbl>
              <a:tblPr firstRow="1" firstCol="1" bandRow="1"/>
              <a:tblGrid>
                <a:gridCol w="2014202">
                  <a:extLst>
                    <a:ext uri="{9D8B030D-6E8A-4147-A177-3AD203B41FA5}">
                      <a16:colId xmlns:a16="http://schemas.microsoft.com/office/drawing/2014/main" val="3120337542"/>
                    </a:ext>
                  </a:extLst>
                </a:gridCol>
                <a:gridCol w="4385040">
                  <a:extLst>
                    <a:ext uri="{9D8B030D-6E8A-4147-A177-3AD203B41FA5}">
                      <a16:colId xmlns:a16="http://schemas.microsoft.com/office/drawing/2014/main" val="346060344"/>
                    </a:ext>
                  </a:extLst>
                </a:gridCol>
                <a:gridCol w="4013148">
                  <a:extLst>
                    <a:ext uri="{9D8B030D-6E8A-4147-A177-3AD203B41FA5}">
                      <a16:colId xmlns:a16="http://schemas.microsoft.com/office/drawing/2014/main" val="3298008822"/>
                    </a:ext>
                  </a:extLst>
                </a:gridCol>
                <a:gridCol w="1887860">
                  <a:extLst>
                    <a:ext uri="{9D8B030D-6E8A-4147-A177-3AD203B41FA5}">
                      <a16:colId xmlns:a16="http://schemas.microsoft.com/office/drawing/2014/main" val="2274042871"/>
                    </a:ext>
                  </a:extLst>
                </a:gridCol>
              </a:tblGrid>
              <a:tr h="711153">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ANUL</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HIBRIZI</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MMB</a:t>
                      </a:r>
                      <a:r>
                        <a:rPr lang="en-US" sz="2000" b="0"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ɳ</a:t>
                      </a:r>
                      <a:r>
                        <a:rPr lang="en-US" sz="2000" b="0"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2967280"/>
                  </a:ext>
                </a:extLst>
              </a:tr>
              <a:tr h="294567">
                <a:tc rowSpan="4">
                  <a:txBody>
                    <a:bodyPr/>
                    <a:lstStyle/>
                    <a:p>
                      <a:pPr algn="l">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2023</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218</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82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00910478"/>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232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82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22541376"/>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224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99085389"/>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262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84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71133979"/>
                  </a:ext>
                </a:extLst>
              </a:tr>
              <a:tr h="294567">
                <a:tc rowSpan="4">
                  <a:txBody>
                    <a:bodyPr/>
                    <a:lstStyle/>
                    <a:p>
                      <a:pPr algn="l">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2024</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188</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949828"/>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187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57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82015721"/>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195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55614293"/>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231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78</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94754536"/>
                  </a:ext>
                </a:extLst>
              </a:tr>
              <a:tr h="294567">
                <a:tc rowSpan="4">
                  <a:txBody>
                    <a:bodyPr/>
                    <a:lstStyle/>
                    <a:p>
                      <a:pPr algn="l">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264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07468"/>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266</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2043548"/>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256</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1139698"/>
                  </a:ext>
                </a:extLst>
              </a:tr>
              <a:tr h="294567">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314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69</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23992033"/>
                  </a:ext>
                </a:extLst>
              </a:tr>
            </a:tbl>
          </a:graphicData>
        </a:graphic>
      </p:graphicFrame>
      <p:sp>
        <p:nvSpPr>
          <p:cNvPr id="32" name="CasetăText 31">
            <a:extLst>
              <a:ext uri="{FF2B5EF4-FFF2-40B4-BE49-F238E27FC236}">
                <a16:creationId xmlns:a16="http://schemas.microsoft.com/office/drawing/2014/main" id="{DA43E07B-D752-99DB-0781-918F164B9B16}"/>
              </a:ext>
            </a:extLst>
          </p:cNvPr>
          <p:cNvSpPr txBox="1"/>
          <p:nvPr/>
        </p:nvSpPr>
        <p:spPr>
          <a:xfrm>
            <a:off x="10720425" y="22154413"/>
            <a:ext cx="26619200" cy="397738"/>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Tabel 2. Elemente de producție ale hibrizilor monitorizați în perioada 2023-2025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el 32">
            <a:extLst>
              <a:ext uri="{FF2B5EF4-FFF2-40B4-BE49-F238E27FC236}">
                <a16:creationId xmlns:a16="http://schemas.microsoft.com/office/drawing/2014/main" id="{6D7B9760-BDB9-B5AC-8AFC-301C3F13B9AD}"/>
              </a:ext>
            </a:extLst>
          </p:cNvPr>
          <p:cNvGraphicFramePr>
            <a:graphicFrameLocks noGrp="1"/>
          </p:cNvGraphicFramePr>
          <p:nvPr>
            <p:extLst>
              <p:ext uri="{D42A27DB-BD31-4B8C-83A1-F6EECF244321}">
                <p14:modId xmlns:p14="http://schemas.microsoft.com/office/powerpoint/2010/main" val="2457994675"/>
              </p:ext>
            </p:extLst>
          </p:nvPr>
        </p:nvGraphicFramePr>
        <p:xfrm>
          <a:off x="17830801" y="27666960"/>
          <a:ext cx="12300250" cy="5011838"/>
        </p:xfrm>
        <a:graphic>
          <a:graphicData uri="http://schemas.openxmlformats.org/drawingml/2006/table">
            <a:tbl>
              <a:tblPr firstRow="1" firstCol="1" bandRow="1"/>
              <a:tblGrid>
                <a:gridCol w="2057339">
                  <a:extLst>
                    <a:ext uri="{9D8B030D-6E8A-4147-A177-3AD203B41FA5}">
                      <a16:colId xmlns:a16="http://schemas.microsoft.com/office/drawing/2014/main" val="1999986137"/>
                    </a:ext>
                  </a:extLst>
                </a:gridCol>
                <a:gridCol w="4171884">
                  <a:extLst>
                    <a:ext uri="{9D8B030D-6E8A-4147-A177-3AD203B41FA5}">
                      <a16:colId xmlns:a16="http://schemas.microsoft.com/office/drawing/2014/main" val="1246302976"/>
                    </a:ext>
                  </a:extLst>
                </a:gridCol>
                <a:gridCol w="2289617">
                  <a:extLst>
                    <a:ext uri="{9D8B030D-6E8A-4147-A177-3AD203B41FA5}">
                      <a16:colId xmlns:a16="http://schemas.microsoft.com/office/drawing/2014/main" val="1020504299"/>
                    </a:ext>
                  </a:extLst>
                </a:gridCol>
                <a:gridCol w="1890705">
                  <a:extLst>
                    <a:ext uri="{9D8B030D-6E8A-4147-A177-3AD203B41FA5}">
                      <a16:colId xmlns:a16="http://schemas.microsoft.com/office/drawing/2014/main" val="864591342"/>
                    </a:ext>
                  </a:extLst>
                </a:gridCol>
                <a:gridCol w="1890705">
                  <a:extLst>
                    <a:ext uri="{9D8B030D-6E8A-4147-A177-3AD203B41FA5}">
                      <a16:colId xmlns:a16="http://schemas.microsoft.com/office/drawing/2014/main" val="3372384628"/>
                    </a:ext>
                  </a:extLst>
                </a:gridCol>
              </a:tblGrid>
              <a:tr h="631568">
                <a:tc rowSpan="2">
                  <a:txBody>
                    <a:bodyPr/>
                    <a:lstStyle/>
                    <a:p>
                      <a:pPr algn="ctr">
                        <a:lnSpc>
                          <a:spcPct val="107000"/>
                        </a:lnSpc>
                        <a:spcBef>
                          <a:spcPts val="1200"/>
                        </a:spcBef>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ANUL</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7000"/>
                        </a:lnSpc>
                        <a:spcBef>
                          <a:spcPts val="1200"/>
                        </a:spcBef>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HIBRIZI</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3">
                  <a:txBody>
                    <a:bodyPr/>
                    <a:lstStyle/>
                    <a:p>
                      <a:pPr algn="ctr">
                        <a:lnSpc>
                          <a:spcPct val="107000"/>
                        </a:lnSpc>
                        <a:spcBef>
                          <a:spcPts val="1200"/>
                        </a:spcBef>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Compoziția chimică a bobului, % în substanța uscată</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4225100578"/>
                  </a:ext>
                </a:extLst>
              </a:tr>
              <a:tr h="733650">
                <a:tc vMerge="1">
                  <a:txBody>
                    <a:bodyPr/>
                    <a:lstStyle/>
                    <a:p>
                      <a:endParaRPr lang="ro-RO"/>
                    </a:p>
                  </a:txBody>
                  <a:tcPr/>
                </a:tc>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Proteină</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Amidon</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Grăsimi</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725009"/>
                  </a:ext>
                </a:extLst>
              </a:tr>
              <a:tr h="303885">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2023</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9,8</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73,2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21533"/>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10,1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71,8</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754185"/>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9,0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73,3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8293912"/>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9,2</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71,7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600975"/>
                  </a:ext>
                </a:extLst>
              </a:tr>
              <a:tr h="303885">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2024</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9,7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70,0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466168"/>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11,0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68,9</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5147672"/>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68,9</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4,1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482971"/>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8,5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72,7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87105"/>
                  </a:ext>
                </a:extLst>
              </a:tr>
              <a:tr h="303885">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10,7</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70,1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4,3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47852"/>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11,4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69,0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1279330"/>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10,4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71,5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1566624"/>
                  </a:ext>
                </a:extLst>
              </a:tr>
              <a:tr h="303885">
                <a:tc vMerge="1">
                  <a:txBody>
                    <a:bodyPr/>
                    <a:lstStyle/>
                    <a:p>
                      <a:endParaRPr lang="ro-RO"/>
                    </a:p>
                  </a:txBody>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10,6</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71,1</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3298993"/>
                  </a:ext>
                </a:extLst>
              </a:tr>
            </a:tbl>
          </a:graphicData>
        </a:graphic>
      </p:graphicFrame>
      <p:sp>
        <p:nvSpPr>
          <p:cNvPr id="35" name="CasetăText 34">
            <a:extLst>
              <a:ext uri="{FF2B5EF4-FFF2-40B4-BE49-F238E27FC236}">
                <a16:creationId xmlns:a16="http://schemas.microsoft.com/office/drawing/2014/main" id="{52044D11-6BE8-E70B-3DF4-58C11A82ECE4}"/>
              </a:ext>
            </a:extLst>
          </p:cNvPr>
          <p:cNvSpPr txBox="1"/>
          <p:nvPr/>
        </p:nvSpPr>
        <p:spPr>
          <a:xfrm>
            <a:off x="10671324" y="27135262"/>
            <a:ext cx="26615570" cy="405047"/>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Tabel 3. Compoziția chimică a bobului pentru hibrizii de la Turda , în anii 2023-2025 în cadrul SCDA Pitești</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
        <p:nvSpPr>
          <p:cNvPr id="6" name="CasetăText 5">
            <a:extLst>
              <a:ext uri="{FF2B5EF4-FFF2-40B4-BE49-F238E27FC236}">
                <a16:creationId xmlns:a16="http://schemas.microsoft.com/office/drawing/2014/main" id="{9322CF65-AA7F-D06A-CEFC-F9D1ADCA3BC1}"/>
              </a:ext>
            </a:extLst>
          </p:cNvPr>
          <p:cNvSpPr txBox="1"/>
          <p:nvPr/>
        </p:nvSpPr>
        <p:spPr>
          <a:xfrm>
            <a:off x="2394114" y="27400146"/>
            <a:ext cx="14195719" cy="3539430"/>
          </a:xfrm>
          <a:prstGeom prst="rect">
            <a:avLst/>
          </a:prstGeom>
          <a:noFill/>
        </p:spPr>
        <p:txBody>
          <a:bodyPr wrap="square">
            <a:spAutoFit/>
          </a:bodyPr>
          <a:lstStyle/>
          <a:p>
            <a:pPr algn="just">
              <a:buNone/>
            </a:pPr>
            <a:r>
              <a:rPr lang="en-US" sz="32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Astfel anul 2023 a fost caracterizat din punct de vedere pluviometric ca fiind un an secetos (175,4 mm), anul 2024 a fost un an excesiv de secetos (114,4 mm) cu valori ale precipitațiilor în mai, iunie și iulie mult sub media multianuală( ex. o diferență de 15,3 mm în mai față de media de 80,5 mm), în timp ce anul 2025 a fost caracterizat ca fiind un an moderat secetos (244 mm) cu o cantitate de precipitații  considerabilă în luna mai, care a asigurat rezerva de apă în sol, dar a fost urmat de un august secetos (fig.1)</a:t>
            </a:r>
          </a:p>
        </p:txBody>
      </p:sp>
      <p:sp>
        <p:nvSpPr>
          <p:cNvPr id="11" name="CasetăText 10">
            <a:extLst>
              <a:ext uri="{FF2B5EF4-FFF2-40B4-BE49-F238E27FC236}">
                <a16:creationId xmlns:a16="http://schemas.microsoft.com/office/drawing/2014/main" id="{6C914AF0-EB3F-2223-9701-6EF8EFB94347}"/>
              </a:ext>
            </a:extLst>
          </p:cNvPr>
          <p:cNvSpPr txBox="1"/>
          <p:nvPr/>
        </p:nvSpPr>
        <p:spPr>
          <a:xfrm>
            <a:off x="2394111" y="37197963"/>
            <a:ext cx="14195716" cy="2161810"/>
          </a:xfrm>
          <a:prstGeom prst="rect">
            <a:avLst/>
          </a:prstGeom>
          <a:noFill/>
        </p:spPr>
        <p:txBody>
          <a:bodyPr wrap="square">
            <a:spAutoFit/>
          </a:bodyPr>
          <a:lstStyle/>
          <a:p>
            <a:pPr algn="just">
              <a:lnSpc>
                <a:spcPct val="107000"/>
              </a:lnSpc>
              <a:spcAft>
                <a:spcPts val="800"/>
              </a:spcAft>
              <a:buNone/>
            </a:pPr>
            <a:r>
              <a:rPr lang="en-US" sz="3200" kern="100" noProof="1">
                <a:effectLst/>
                <a:latin typeface="Arial" panose="020B0604020202020204" pitchFamily="34" charset="0"/>
                <a:ea typeface="Calibri" panose="020F0502020204030204" pitchFamily="34" charset="0"/>
                <a:cs typeface="Arial" panose="020B0604020202020204" pitchFamily="34" charset="0"/>
              </a:rPr>
              <a:t>Din punct de vedere al temperaturii, în lunile: iunie, iulie și august; valorile înregistrate în perioada 2023-2025 sunt semnificativ mai mari decât media multianuală, această tendință de creștere confirmă încălzirea progresivă a mediului, care forțează etapele de dezvoltare ale culturii (fig.2)</a:t>
            </a:r>
          </a:p>
        </p:txBody>
      </p:sp>
      <p:sp>
        <p:nvSpPr>
          <p:cNvPr id="28" name="CasetăText 27">
            <a:extLst>
              <a:ext uri="{FF2B5EF4-FFF2-40B4-BE49-F238E27FC236}">
                <a16:creationId xmlns:a16="http://schemas.microsoft.com/office/drawing/2014/main" id="{D3524738-8E80-311A-AC52-8FA1BFD21372}"/>
              </a:ext>
            </a:extLst>
          </p:cNvPr>
          <p:cNvSpPr txBox="1"/>
          <p:nvPr/>
        </p:nvSpPr>
        <p:spPr>
          <a:xfrm rot="10800000" flipV="1">
            <a:off x="17830799" y="17586532"/>
            <a:ext cx="12300251" cy="4281300"/>
          </a:xfrm>
          <a:prstGeom prst="rect">
            <a:avLst/>
          </a:prstGeom>
          <a:noFill/>
        </p:spPr>
        <p:txBody>
          <a:bodyPr wrap="square">
            <a:spAutoFit/>
          </a:bodyPr>
          <a:lstStyle/>
          <a:p>
            <a:pPr algn="just">
              <a:lnSpc>
                <a:spcPct val="107000"/>
              </a:lnSpc>
              <a:spcAft>
                <a:spcPts val="800"/>
              </a:spcAft>
              <a:buNone/>
            </a:pPr>
            <a:r>
              <a:rPr lang="en-US" sz="3200" kern="100" noProof="1">
                <a:effectLst/>
                <a:latin typeface="Arial" panose="020B0604020202020204" pitchFamily="34" charset="0"/>
                <a:ea typeface="Calibri" panose="020F0502020204030204" pitchFamily="34" charset="0"/>
                <a:cs typeface="Arial" panose="020B0604020202020204" pitchFamily="34" charset="0"/>
              </a:rPr>
              <a:t>Dintre hibrizii analizați, hibridul ‘Turda 380’ s-a evidențiat prin o producție semnificativ superioară (6770 kg/ha ), cu un plus de 1824 kg/ha față de martor, diferență foarte semnificativă asigurată statistic (***) în anul 2023. Anul 2024 a fost un an mai puțin favorabil din punct de vedere al producției. In anul 2025 hibrizii ‘Turda 344’ și ‘Turda 380’ au înregistrat sporuri de producție  semnificative față de martor, cu diferențe foarte semnificative pozitive asigurate statistic (***)</a:t>
            </a:r>
            <a:r>
              <a:rPr lang="en-US" sz="3200" kern="100" noProof="1">
                <a:latin typeface="Arial" panose="020B0604020202020204" pitchFamily="34" charset="0"/>
                <a:ea typeface="Calibri" panose="020F0502020204030204" pitchFamily="34" charset="0"/>
                <a:cs typeface="Arial" panose="020B0604020202020204" pitchFamily="34" charset="0"/>
              </a:rPr>
              <a:t>, (Tabel 1).</a:t>
            </a:r>
            <a:endParaRPr lang="en-US" sz="3200" kern="100" noProof="1">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756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161910" cy="1938992"/>
          </a:xfrm>
          <a:prstGeom prst="rect">
            <a:avLst/>
          </a:prstGeom>
          <a:noFill/>
        </p:spPr>
        <p:txBody>
          <a:bodyPr wrap="square" rtlCol="0">
            <a:spAutoFit/>
          </a:bodyPr>
          <a:lstStyle/>
          <a:p>
            <a:pPr algn="ctr"/>
            <a:r>
              <a:rPr lang="en-US" sz="6000" b="1" noProof="1">
                <a:latin typeface="Arial" panose="020B0604020202020204" pitchFamily="34" charset="0"/>
                <a:cs typeface="Arial" panose="020B0604020202020204" pitchFamily="34" charset="0"/>
              </a:rPr>
              <a:t>Evaluation of the productive performance and resilience of hybrid maize (</a:t>
            </a:r>
            <a:r>
              <a:rPr lang="en-US" sz="6000" b="1" i="1" noProof="1">
                <a:latin typeface="Arial" panose="020B0604020202020204" pitchFamily="34" charset="0"/>
                <a:cs typeface="Arial" panose="020B0604020202020204" pitchFamily="34" charset="0"/>
              </a:rPr>
              <a:t>Zea mays L</a:t>
            </a:r>
            <a:r>
              <a:rPr lang="en-US" sz="6000" b="1" noProof="1">
                <a:latin typeface="Arial" panose="020B0604020202020204" pitchFamily="34" charset="0"/>
                <a:cs typeface="Arial" panose="020B0604020202020204" pitchFamily="34" charset="0"/>
              </a:rPr>
              <a:t>.) in the context of climate variability at SCDA Pitești (2023-2025)</a:t>
            </a:r>
            <a:endParaRPr lang="en-US" sz="6000" noProof="1">
              <a:latin typeface="Arial" panose="020B0604020202020204" pitchFamily="34" charset="0"/>
              <a:cs typeface="Arial" panose="020B0604020202020204" pitchFamily="34" charset="0"/>
            </a:endParaRPr>
          </a:p>
        </p:txBody>
      </p:sp>
      <p:sp>
        <p:nvSpPr>
          <p:cNvPr id="19" name="TextBox 18"/>
          <p:cNvSpPr txBox="1"/>
          <p:nvPr/>
        </p:nvSpPr>
        <p:spPr>
          <a:xfrm>
            <a:off x="1771853" y="8660612"/>
            <a:ext cx="28359197" cy="1200329"/>
          </a:xfrm>
          <a:prstGeom prst="rect">
            <a:avLst/>
          </a:prstGeom>
          <a:noFill/>
        </p:spPr>
        <p:txBody>
          <a:bodyPr wrap="square" rtlCol="0">
            <a:spAutoFit/>
          </a:bodyPr>
          <a:lstStyle/>
          <a:p>
            <a:pPr algn="r"/>
            <a:r>
              <a:rPr lang="en-US" sz="3600" b="1" noProof="1">
                <a:latin typeface="Arial" panose="020B0604020202020204" pitchFamily="34" charset="0"/>
                <a:cs typeface="Arial" panose="020B0604020202020204" pitchFamily="34" charset="0"/>
              </a:rPr>
              <a:t>NICOLAE Mariana Cristina</a:t>
            </a:r>
            <a:r>
              <a:rPr lang="en-US" sz="3600" b="1" baseline="30000" noProof="1">
                <a:latin typeface="Arial" panose="020B0604020202020204" pitchFamily="34" charset="0"/>
                <a:cs typeface="Arial" panose="020B0604020202020204" pitchFamily="34" charset="0"/>
              </a:rPr>
              <a:t>*</a:t>
            </a:r>
            <a:r>
              <a:rPr lang="en-US" sz="3600" b="1" noProof="1">
                <a:latin typeface="Arial" panose="020B0604020202020204" pitchFamily="34" charset="0"/>
                <a:cs typeface="Arial" panose="020B0604020202020204" pitchFamily="34" charset="0"/>
              </a:rPr>
              <a:t>,  PODEA Maria Magdalena,  GHIORGHE Cristina,  GHEORGHE Robert Marian, DINUȚĂ Cătălin,  BADEA Oana Daniela,  POPESCU Diana Maria.</a:t>
            </a:r>
            <a:endParaRPr lang="en-US" sz="3600" noProof="1">
              <a:latin typeface="Arial" panose="020B0604020202020204" pitchFamily="34" charset="0"/>
              <a:cs typeface="Arial" panose="020B0604020202020204" pitchFamily="34" charset="0"/>
            </a:endParaRPr>
          </a:p>
        </p:txBody>
      </p:sp>
      <p:sp>
        <p:nvSpPr>
          <p:cNvPr id="20" name="TextBox 19"/>
          <p:cNvSpPr txBox="1"/>
          <p:nvPr/>
        </p:nvSpPr>
        <p:spPr>
          <a:xfrm>
            <a:off x="1891895" y="10861804"/>
            <a:ext cx="13391647" cy="4770537"/>
          </a:xfrm>
          <a:prstGeom prst="rect">
            <a:avLst/>
          </a:prstGeom>
          <a:noFill/>
        </p:spPr>
        <p:txBody>
          <a:bodyPr wrap="square" rtlCol="0">
            <a:spAutoFit/>
          </a:bodyPr>
          <a:lstStyle/>
          <a:p>
            <a:r>
              <a:rPr lang="en-US" sz="4000" b="1" noProof="1">
                <a:latin typeface="Arial" charset="0"/>
                <a:ea typeface="Arial" charset="0"/>
                <a:cs typeface="Arial" charset="0"/>
              </a:rPr>
              <a:t>INTRODUCTION: </a:t>
            </a:r>
          </a:p>
          <a:p>
            <a:pPr algn="just">
              <a:buNone/>
            </a:pPr>
            <a:r>
              <a:rPr lang="en-US" sz="3200" kern="1200" noProof="1">
                <a:solidFill>
                  <a:srgbClr val="000000"/>
                </a:solidFill>
                <a:effectLst/>
                <a:latin typeface="Arial" panose="020B0604020202020204" pitchFamily="34" charset="0"/>
                <a:ea typeface="Times New Roman" panose="02020603050405020304" pitchFamily="18" charset="0"/>
              </a:rPr>
              <a:t>Corn (</a:t>
            </a:r>
            <a:r>
              <a:rPr lang="en-US" sz="3200" i="1" kern="1200" noProof="1">
                <a:solidFill>
                  <a:srgbClr val="000000"/>
                </a:solidFill>
                <a:effectLst/>
                <a:latin typeface="Arial" panose="020B0604020202020204" pitchFamily="34" charset="0"/>
                <a:ea typeface="Times New Roman" panose="02020603050405020304" pitchFamily="18" charset="0"/>
              </a:rPr>
              <a:t>Zea mays L</a:t>
            </a:r>
            <a:r>
              <a:rPr lang="en-US" sz="3200" kern="1200" noProof="1">
                <a:solidFill>
                  <a:srgbClr val="000000"/>
                </a:solidFill>
                <a:effectLst/>
                <a:latin typeface="Arial" panose="020B0604020202020204" pitchFamily="34" charset="0"/>
                <a:ea typeface="Times New Roman" panose="02020603050405020304" pitchFamily="18" charset="0"/>
              </a:rPr>
              <a:t>.) is an important plant in agriculture in Romania, due to the large area it occupies (on average 30% of arable land), its production and the numerous uses of corn grains for various purposes, such as human nutrition, industry and animal feed. Consequently, the level of production and the economic efficiency of maize crops are of great importance for the population (Sarca </a:t>
            </a:r>
            <a:r>
              <a:rPr lang="en-US" sz="3200" i="1" kern="1200" noProof="1">
                <a:solidFill>
                  <a:srgbClr val="000000"/>
                </a:solidFill>
                <a:effectLst/>
                <a:latin typeface="Arial" panose="020B0604020202020204" pitchFamily="34" charset="0"/>
                <a:ea typeface="Times New Roman" panose="02020603050405020304" pitchFamily="18" charset="0"/>
              </a:rPr>
              <a:t>et al.l</a:t>
            </a:r>
            <a:r>
              <a:rPr lang="en-US" sz="3200" kern="1200" noProof="1">
                <a:solidFill>
                  <a:srgbClr val="000000"/>
                </a:solidFill>
                <a:effectLst/>
                <a:latin typeface="Arial" panose="020B0604020202020204" pitchFamily="34" charset="0"/>
                <a:ea typeface="Times New Roman" panose="02020603050405020304" pitchFamily="18" charset="0"/>
              </a:rPr>
              <a:t>, 2007). </a:t>
            </a:r>
            <a:endParaRPr lang="en-US" sz="3200" noProof="1">
              <a:effectLst/>
              <a:latin typeface="Times New Roman" panose="02020603050405020304" pitchFamily="18" charset="0"/>
              <a:ea typeface="Times New Roman" panose="02020603050405020304" pitchFamily="18" charset="0"/>
            </a:endParaRPr>
          </a:p>
          <a:p>
            <a:pPr algn="just">
              <a:buNone/>
            </a:pPr>
            <a:r>
              <a:rPr lang="en-US" sz="3200" kern="1200" noProof="1">
                <a:solidFill>
                  <a:srgbClr val="000000"/>
                </a:solidFill>
                <a:effectLst/>
                <a:latin typeface="Arial" panose="020B0604020202020204" pitchFamily="34" charset="0"/>
                <a:ea typeface="Times New Roman" panose="02020603050405020304" pitchFamily="18" charset="0"/>
              </a:rPr>
              <a:t> </a:t>
            </a:r>
            <a:endParaRPr lang="en-US" sz="3200" noProof="1">
              <a:effectLst/>
              <a:latin typeface="Times New Roman" panose="02020603050405020304" pitchFamily="18" charset="0"/>
              <a:ea typeface="Times New Roman" panose="02020603050405020304" pitchFamily="18" charset="0"/>
            </a:endParaRPr>
          </a:p>
          <a:p>
            <a:endParaRPr lang="en-US" sz="4000" b="1" noProof="1">
              <a:latin typeface="Arial" charset="0"/>
              <a:ea typeface="Arial" charset="0"/>
              <a:cs typeface="Arial" charset="0"/>
            </a:endParaRPr>
          </a:p>
        </p:txBody>
      </p:sp>
      <p:sp>
        <p:nvSpPr>
          <p:cNvPr id="21" name="TextBox 20"/>
          <p:cNvSpPr txBox="1"/>
          <p:nvPr/>
        </p:nvSpPr>
        <p:spPr>
          <a:xfrm>
            <a:off x="1891899" y="14481706"/>
            <a:ext cx="13391645" cy="7663636"/>
          </a:xfrm>
          <a:prstGeom prst="rect">
            <a:avLst/>
          </a:prstGeom>
          <a:noFill/>
        </p:spPr>
        <p:txBody>
          <a:bodyPr wrap="square" rtlCol="0">
            <a:spAutoFit/>
          </a:bodyPr>
          <a:lstStyle/>
          <a:p>
            <a:r>
              <a:rPr lang="en-US" sz="4000" b="1" noProof="1">
                <a:latin typeface="Arial" charset="0"/>
                <a:ea typeface="Arial" charset="0"/>
                <a:cs typeface="Arial" charset="0"/>
              </a:rPr>
              <a:t>MATERIAL ŞI METHODS</a:t>
            </a:r>
          </a:p>
          <a:p>
            <a:pPr algn="just"/>
            <a:r>
              <a:rPr lang="en-US" sz="3200" noProof="1">
                <a:latin typeface="Arial" panose="020B0604020202020204" pitchFamily="34" charset="0"/>
                <a:cs typeface="Arial" panose="020B0604020202020204" pitchFamily="34" charset="0"/>
              </a:rPr>
              <a:t>The experience took place over three experimental years (2023, 2024, 2025), in the pedoclimatic conditions of the resort, respectively in the High Plain of Pitesti. The soil in which the experimental field was located is of the white stagnant luvosol type, with an acidic pH (5.3), a clay structure (clay content 30%), poorly supplied with nitrogen (Nt= 0.130%) and phosphorus (P= 33 mg/kg), moderately supplied with potassium (K= 89 mg/kg) and with a humus content in the arable horizon of about 2%. </a:t>
            </a:r>
          </a:p>
          <a:p>
            <a:pPr algn="just"/>
            <a:r>
              <a:rPr lang="en-US" sz="3200" noProof="1">
                <a:latin typeface="Arial" panose="020B0604020202020204" pitchFamily="34" charset="0"/>
                <a:cs typeface="Arial" panose="020B0604020202020204" pitchFamily="34" charset="0"/>
              </a:rPr>
              <a:t>The biological material was represented by five hybrids created at SCDA Turda, which were cultivated in non-irrigated conditions with a density of 60,000 plants per hectare, the cultivation technology was the one recommended by the Agricultural Research Station (Căbulea </a:t>
            </a:r>
            <a:r>
              <a:rPr lang="en-US" sz="3200" i="1" noProof="1">
                <a:latin typeface="Arial" panose="020B0604020202020204" pitchFamily="34" charset="0"/>
                <a:cs typeface="Arial" panose="020B0604020202020204" pitchFamily="34" charset="0"/>
              </a:rPr>
              <a:t>et al</a:t>
            </a:r>
            <a:r>
              <a:rPr lang="en-US" sz="3200" noProof="1">
                <a:latin typeface="Arial" panose="020B0604020202020204" pitchFamily="34" charset="0"/>
                <a:cs typeface="Arial" panose="020B0604020202020204" pitchFamily="34" charset="0"/>
              </a:rPr>
              <a:t>., 1999).</a:t>
            </a:r>
          </a:p>
          <a:p>
            <a:endParaRPr lang="en-US" sz="3200" b="1" noProof="1">
              <a:latin typeface="Arial" panose="020B0604020202020204" pitchFamily="34" charset="0"/>
              <a:ea typeface="Arial" charset="0"/>
              <a:cs typeface="Arial" panose="020B0604020202020204" pitchFamily="34" charset="0"/>
            </a:endParaRPr>
          </a:p>
          <a:p>
            <a:pPr algn="just"/>
            <a:endParaRPr lang="en-US" sz="3600" b="1" noProof="1">
              <a:latin typeface="Arial" charset="0"/>
              <a:ea typeface="Arial" charset="0"/>
              <a:cs typeface="Arial" charset="0"/>
            </a:endParaRPr>
          </a:p>
        </p:txBody>
      </p:sp>
      <p:sp>
        <p:nvSpPr>
          <p:cNvPr id="22" name="TextBox 21"/>
          <p:cNvSpPr txBox="1"/>
          <p:nvPr/>
        </p:nvSpPr>
        <p:spPr>
          <a:xfrm>
            <a:off x="1891897" y="21069850"/>
            <a:ext cx="29438061" cy="1200329"/>
          </a:xfrm>
          <a:prstGeom prst="rect">
            <a:avLst/>
          </a:prstGeom>
          <a:noFill/>
        </p:spPr>
        <p:txBody>
          <a:bodyPr wrap="square" rtlCol="0">
            <a:spAutoFit/>
          </a:bodyPr>
          <a:lstStyle/>
          <a:p>
            <a:r>
              <a:rPr lang="en-US" sz="3600" b="1" noProof="1">
                <a:latin typeface="Arial" charset="0"/>
                <a:ea typeface="Arial" charset="0"/>
                <a:cs typeface="Arial" charset="0"/>
              </a:rPr>
              <a:t>RESULTS AND DISCUSSIONS </a:t>
            </a:r>
          </a:p>
          <a:p>
            <a:endParaRPr lang="en-US" sz="3600" b="1" noProof="1">
              <a:latin typeface="Arial" charset="0"/>
              <a:ea typeface="Arial" charset="0"/>
              <a:cs typeface="Arial" charset="0"/>
            </a:endParaRPr>
          </a:p>
        </p:txBody>
      </p:sp>
      <p:sp>
        <p:nvSpPr>
          <p:cNvPr id="23" name="TextBox 22"/>
          <p:cNvSpPr txBox="1"/>
          <p:nvPr/>
        </p:nvSpPr>
        <p:spPr>
          <a:xfrm>
            <a:off x="16589828" y="33402303"/>
            <a:ext cx="13651888" cy="7879080"/>
          </a:xfrm>
          <a:prstGeom prst="rect">
            <a:avLst/>
          </a:prstGeom>
          <a:noFill/>
        </p:spPr>
        <p:txBody>
          <a:bodyPr wrap="square" rtlCol="0">
            <a:spAutoFit/>
          </a:bodyPr>
          <a:lstStyle/>
          <a:p>
            <a:pPr algn="just"/>
            <a:r>
              <a:rPr lang="en-US" sz="4000" b="1" noProof="1">
                <a:latin typeface="Arial" charset="0"/>
                <a:ea typeface="Arial" charset="0"/>
                <a:cs typeface="Arial" charset="0"/>
              </a:rPr>
              <a:t>CONCLUSIONS</a:t>
            </a:r>
          </a:p>
          <a:p>
            <a:pPr algn="just"/>
            <a:endParaRPr lang="en-US" sz="1000" b="1" noProof="1">
              <a:latin typeface="Arial" charset="0"/>
              <a:ea typeface="Arial" charset="0"/>
              <a:cs typeface="Arial" charset="0"/>
            </a:endParaRPr>
          </a:p>
          <a:p>
            <a:pPr algn="just"/>
            <a:r>
              <a:rPr lang="en-US" sz="3200" noProof="1">
                <a:latin typeface="Arial" panose="020B0604020202020204" pitchFamily="34" charset="0"/>
                <a:cs typeface="Arial" panose="020B0604020202020204" pitchFamily="34" charset="0"/>
              </a:rPr>
              <a:t>1.As regards productions, the results show a strong variability depending on the climatic conditions of the year.</a:t>
            </a:r>
          </a:p>
          <a:p>
            <a:pPr algn="just"/>
            <a:r>
              <a:rPr lang="en-US" sz="3200" noProof="1">
                <a:latin typeface="Arial" panose="020B0604020202020204" pitchFamily="34" charset="0"/>
                <a:cs typeface="Arial" panose="020B0604020202020204" pitchFamily="34" charset="0"/>
              </a:rPr>
              <a:t>2. The Turda 380 hybrid stood out for better stability and high performance, especially in favorable years, and Turda 344 had very good results in 2025 but worse in 2024.</a:t>
            </a:r>
          </a:p>
          <a:p>
            <a:pPr algn="just"/>
            <a:r>
              <a:rPr lang="en-US" sz="3200" noProof="1">
                <a:latin typeface="Arial" panose="020B0604020202020204" pitchFamily="34" charset="0"/>
                <a:cs typeface="Arial" panose="020B0604020202020204" pitchFamily="34" charset="0"/>
              </a:rPr>
              <a:t>3.The influence of climatic conditions on the chemical composition of the grain led to a favourable accumulation of proteins and fats, to the detriment of starch during 2024; while in 2023 it favored the increase in starch content. And in 2025, the chemical composition of the grain was more balanced, indicating favorable conditions for obtaining good production quality.</a:t>
            </a:r>
          </a:p>
          <a:p>
            <a:pPr algn="just"/>
            <a:r>
              <a:rPr lang="en-US" sz="3200" noProof="1">
                <a:latin typeface="Arial" panose="020B0604020202020204" pitchFamily="34" charset="0"/>
                <a:cs typeface="Arial" panose="020B0604020202020204" pitchFamily="34" charset="0"/>
              </a:rPr>
              <a:t> </a:t>
            </a:r>
          </a:p>
          <a:p>
            <a:pPr algn="just"/>
            <a:endParaRPr lang="en-US" sz="4000" b="1" noProof="1">
              <a:latin typeface="Arial" charset="0"/>
              <a:ea typeface="Arial" charset="0"/>
              <a:cs typeface="Arial" charset="0"/>
            </a:endParaRPr>
          </a:p>
          <a:p>
            <a:pPr algn="just"/>
            <a:endParaRPr lang="en-US" sz="3200" noProof="1">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noProof="1">
                <a:latin typeface="Arial Black" panose="020B0A04020102020204" pitchFamily="34" charset="0"/>
              </a:rPr>
              <a:t>The 5th Edition of the Annual Conference</a:t>
            </a:r>
          </a:p>
          <a:p>
            <a:pPr algn="ctr"/>
            <a:r>
              <a:rPr lang="en-US" sz="6000" b="1" noProof="1">
                <a:latin typeface="Arial Black" panose="020B0A04020102020204" pitchFamily="34" charset="0"/>
              </a:rPr>
              <a:t>“Romanian agricultural and forestry research: achievements and prospectives” </a:t>
            </a:r>
          </a:p>
          <a:p>
            <a:pPr algn="ctr"/>
            <a:r>
              <a:rPr lang="en-US" sz="6000" b="1" noProof="1">
                <a:latin typeface="Arial Black" panose="020B0A04020102020204" pitchFamily="34" charset="0"/>
              </a:rPr>
              <a:t>May 28, 2026</a:t>
            </a:r>
          </a:p>
          <a:p>
            <a:endParaRPr lang="en-US" sz="6000" noProof="1"/>
          </a:p>
        </p:txBody>
      </p:sp>
      <p:pic>
        <p:nvPicPr>
          <p:cNvPr id="3" name="Imagine 2">
            <a:extLst>
              <a:ext uri="{FF2B5EF4-FFF2-40B4-BE49-F238E27FC236}">
                <a16:creationId xmlns:a16="http://schemas.microsoft.com/office/drawing/2014/main" id="{E3DEC124-7A47-A116-69E4-7B59F3513CA5}"/>
              </a:ext>
            </a:extLst>
          </p:cNvPr>
          <p:cNvPicPr>
            <a:picLocks noChangeAspect="1"/>
          </p:cNvPicPr>
          <p:nvPr/>
        </p:nvPicPr>
        <p:blipFill>
          <a:blip r:embed="rId2"/>
          <a:stretch>
            <a:fillRect/>
          </a:stretch>
        </p:blipFill>
        <p:spPr>
          <a:xfrm>
            <a:off x="2888" y="228573"/>
            <a:ext cx="5479352" cy="5479352"/>
          </a:xfrm>
          <a:prstGeom prst="rect">
            <a:avLst/>
          </a:prstGeom>
        </p:spPr>
      </p:pic>
      <p:pic>
        <p:nvPicPr>
          <p:cNvPr id="6" name="Imagine 5">
            <a:extLst>
              <a:ext uri="{FF2B5EF4-FFF2-40B4-BE49-F238E27FC236}">
                <a16:creationId xmlns:a16="http://schemas.microsoft.com/office/drawing/2014/main" id="{A7424C27-FD88-A61B-2FEC-4172D800C64D}"/>
              </a:ext>
            </a:extLst>
          </p:cNvPr>
          <p:cNvPicPr>
            <a:picLocks noChangeAspect="1"/>
          </p:cNvPicPr>
          <p:nvPr/>
        </p:nvPicPr>
        <p:blipFill>
          <a:blip r:embed="rId3"/>
          <a:stretch>
            <a:fillRect/>
          </a:stretch>
        </p:blipFill>
        <p:spPr>
          <a:xfrm>
            <a:off x="26704847" y="153988"/>
            <a:ext cx="5456393" cy="5553937"/>
          </a:xfrm>
          <a:prstGeom prst="rect">
            <a:avLst/>
          </a:prstGeom>
        </p:spPr>
      </p:pic>
      <p:graphicFrame>
        <p:nvGraphicFramePr>
          <p:cNvPr id="2" name="Diagramă 1">
            <a:extLst>
              <a:ext uri="{FF2B5EF4-FFF2-40B4-BE49-F238E27FC236}">
                <a16:creationId xmlns:a16="http://schemas.microsoft.com/office/drawing/2014/main" id="{BE568B6B-2392-5CEB-2D7B-FE0F0346D20D}"/>
              </a:ext>
            </a:extLst>
          </p:cNvPr>
          <p:cNvGraphicFramePr/>
          <p:nvPr>
            <p:extLst>
              <p:ext uri="{D42A27DB-BD31-4B8C-83A1-F6EECF244321}">
                <p14:modId xmlns:p14="http://schemas.microsoft.com/office/powerpoint/2010/main" val="153783883"/>
              </p:ext>
            </p:extLst>
          </p:nvPr>
        </p:nvGraphicFramePr>
        <p:xfrm>
          <a:off x="1891899" y="21785146"/>
          <a:ext cx="13391645" cy="4610232"/>
        </p:xfrm>
        <a:graphic>
          <a:graphicData uri="http://schemas.openxmlformats.org/drawingml/2006/chart">
            <c:chart xmlns:c="http://schemas.openxmlformats.org/drawingml/2006/chart" xmlns:r="http://schemas.openxmlformats.org/officeDocument/2006/relationships" r:id="rId4"/>
          </a:graphicData>
        </a:graphic>
      </p:graphicFrame>
      <p:sp>
        <p:nvSpPr>
          <p:cNvPr id="5" name="CasetăText 4">
            <a:extLst>
              <a:ext uri="{FF2B5EF4-FFF2-40B4-BE49-F238E27FC236}">
                <a16:creationId xmlns:a16="http://schemas.microsoft.com/office/drawing/2014/main" id="{D04F6CBD-EDC5-0298-B9D6-A9263F6318E9}"/>
              </a:ext>
            </a:extLst>
          </p:cNvPr>
          <p:cNvSpPr txBox="1"/>
          <p:nvPr/>
        </p:nvSpPr>
        <p:spPr>
          <a:xfrm>
            <a:off x="-3374752" y="26370284"/>
            <a:ext cx="23924940" cy="397738"/>
          </a:xfrm>
          <a:prstGeom prst="rect">
            <a:avLst/>
          </a:prstGeom>
          <a:noFill/>
        </p:spPr>
        <p:txBody>
          <a:bodyPr wrap="square">
            <a:spAutoFit/>
          </a:bodyPr>
          <a:lstStyle/>
          <a:p>
            <a:pPr algn="ctr">
              <a:lnSpc>
                <a:spcPct val="107000"/>
              </a:lnSpc>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Fig.1. Rainfall recorded at SCDA Pitesti in the period 2023-2025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
        <p:nvSpPr>
          <p:cNvPr id="8" name="CasetăText 7">
            <a:extLst>
              <a:ext uri="{FF2B5EF4-FFF2-40B4-BE49-F238E27FC236}">
                <a16:creationId xmlns:a16="http://schemas.microsoft.com/office/drawing/2014/main" id="{F67BDC3A-CA87-85BE-03E8-A4CF55C98D74}"/>
              </a:ext>
            </a:extLst>
          </p:cNvPr>
          <p:cNvSpPr txBox="1"/>
          <p:nvPr/>
        </p:nvSpPr>
        <p:spPr>
          <a:xfrm>
            <a:off x="1891895" y="26878357"/>
            <a:ext cx="13391645" cy="4031873"/>
          </a:xfrm>
          <a:prstGeom prst="rect">
            <a:avLst/>
          </a:prstGeom>
          <a:noFill/>
        </p:spPr>
        <p:txBody>
          <a:bodyPr wrap="square">
            <a:spAutoFit/>
          </a:bodyPr>
          <a:lstStyle/>
          <a:p>
            <a:pPr algn="just">
              <a:buNone/>
            </a:pPr>
            <a:r>
              <a:rPr lang="en-US" sz="3200" kern="12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Thus, the year 2023 was characterized from a rainfall point of view as a dry year (175.4 mm), the year 2024 was an excessively dry year (114.4 mm) with precipitation values in May, June and July well below the multiannual average (e.g. a difference of 15.3 mm in May compared to the average of 80.5 mm),   while the year 2025 was characterized as a moderately dry year (244 mm) with a considerable amount of precipitation in May, which ensured the water reserve in the soil, but was followed by a dry August (fig.1)</a:t>
            </a:r>
            <a:endParaRPr lang="en-US" sz="3200" noProof="1">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Diagramă 8">
            <a:extLst>
              <a:ext uri="{FF2B5EF4-FFF2-40B4-BE49-F238E27FC236}">
                <a16:creationId xmlns:a16="http://schemas.microsoft.com/office/drawing/2014/main" id="{BA6BF038-7D60-0832-4888-40040F0B6112}"/>
              </a:ext>
            </a:extLst>
          </p:cNvPr>
          <p:cNvGraphicFramePr/>
          <p:nvPr>
            <p:extLst>
              <p:ext uri="{D42A27DB-BD31-4B8C-83A1-F6EECF244321}">
                <p14:modId xmlns:p14="http://schemas.microsoft.com/office/powerpoint/2010/main" val="2679827168"/>
              </p:ext>
            </p:extLst>
          </p:nvPr>
        </p:nvGraphicFramePr>
        <p:xfrm>
          <a:off x="1891899" y="31078767"/>
          <a:ext cx="13391643" cy="5307941"/>
        </p:xfrm>
        <a:graphic>
          <a:graphicData uri="http://schemas.openxmlformats.org/drawingml/2006/chart">
            <c:chart xmlns:c="http://schemas.openxmlformats.org/drawingml/2006/chart" xmlns:r="http://schemas.openxmlformats.org/officeDocument/2006/relationships" r:id="rId5"/>
          </a:graphicData>
        </a:graphic>
      </p:graphicFrame>
      <p:sp>
        <p:nvSpPr>
          <p:cNvPr id="11" name="CasetăText 10">
            <a:extLst>
              <a:ext uri="{FF2B5EF4-FFF2-40B4-BE49-F238E27FC236}">
                <a16:creationId xmlns:a16="http://schemas.microsoft.com/office/drawing/2014/main" id="{EB419A49-1C23-F545-6B84-62B85C3FB7D3}"/>
              </a:ext>
            </a:extLst>
          </p:cNvPr>
          <p:cNvSpPr txBox="1"/>
          <p:nvPr/>
        </p:nvSpPr>
        <p:spPr>
          <a:xfrm>
            <a:off x="-4217148" y="36427113"/>
            <a:ext cx="25609730" cy="405047"/>
          </a:xfrm>
          <a:prstGeom prst="rect">
            <a:avLst/>
          </a:prstGeom>
          <a:noFill/>
        </p:spPr>
        <p:txBody>
          <a:bodyPr wrap="square">
            <a:spAutoFit/>
          </a:bodyPr>
          <a:lstStyle/>
          <a:p>
            <a:pPr algn="ctr">
              <a:lnSpc>
                <a:spcPct val="107000"/>
              </a:lnSpc>
              <a:spcBef>
                <a:spcPts val="600"/>
              </a:spcBef>
              <a:spcAft>
                <a:spcPts val="800"/>
              </a:spcAft>
              <a:buNone/>
              <a:tabLst>
                <a:tab pos="609600" algn="l"/>
              </a:tabLst>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Fig.2  Average monthly air temperature (°C) recorded at SCDA Pitesti in 2023-2025</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
        <p:nvSpPr>
          <p:cNvPr id="16" name="CasetăText 15">
            <a:extLst>
              <a:ext uri="{FF2B5EF4-FFF2-40B4-BE49-F238E27FC236}">
                <a16:creationId xmlns:a16="http://schemas.microsoft.com/office/drawing/2014/main" id="{85C9E063-502E-171B-BAA0-E97483EEF375}"/>
              </a:ext>
            </a:extLst>
          </p:cNvPr>
          <p:cNvSpPr txBox="1"/>
          <p:nvPr/>
        </p:nvSpPr>
        <p:spPr>
          <a:xfrm>
            <a:off x="1891899" y="36955169"/>
            <a:ext cx="13391643" cy="2667525"/>
          </a:xfrm>
          <a:prstGeom prst="rect">
            <a:avLst/>
          </a:prstGeom>
          <a:noFill/>
        </p:spPr>
        <p:txBody>
          <a:bodyPr wrap="square">
            <a:spAutoFit/>
          </a:bodyPr>
          <a:lstStyle/>
          <a:p>
            <a:pPr algn="just">
              <a:lnSpc>
                <a:spcPct val="106000"/>
              </a:lnSpc>
              <a:spcAft>
                <a:spcPts val="800"/>
              </a:spcAft>
              <a:buNone/>
            </a:pPr>
            <a:r>
              <a:rPr lang="en-US" sz="3200" noProof="1">
                <a:solidFill>
                  <a:srgbClr val="000000"/>
                </a:solidFill>
                <a:effectLst/>
                <a:latin typeface="Arial" panose="020B0604020202020204" pitchFamily="34" charset="0"/>
                <a:ea typeface="Calibri" panose="020F0502020204030204" pitchFamily="34" charset="0"/>
              </a:rPr>
              <a:t>In terms of temperature, in the months: June, July and August; The values recorded in the period 2023-2025 are significantly higher than the multi-year average, this upward trend confirms the progressive warming of the environment, which forces the stages of development of the crop (Fig.2)</a:t>
            </a:r>
            <a:endParaRPr lang="en-US" sz="3200" noProof="1">
              <a:effectLst/>
              <a:latin typeface="Times New Roman" panose="02020603050405020304" pitchFamily="18" charset="0"/>
              <a:ea typeface="Times New Roman" panose="02020603050405020304" pitchFamily="18" charset="0"/>
            </a:endParaRPr>
          </a:p>
        </p:txBody>
      </p:sp>
      <p:graphicFrame>
        <p:nvGraphicFramePr>
          <p:cNvPr id="26" name="Tabel 25">
            <a:extLst>
              <a:ext uri="{FF2B5EF4-FFF2-40B4-BE49-F238E27FC236}">
                <a16:creationId xmlns:a16="http://schemas.microsoft.com/office/drawing/2014/main" id="{0ADD5ECD-3E6D-9FA8-C652-99C4DC8210B0}"/>
              </a:ext>
            </a:extLst>
          </p:cNvPr>
          <p:cNvGraphicFramePr>
            <a:graphicFrameLocks noGrp="1"/>
          </p:cNvGraphicFramePr>
          <p:nvPr>
            <p:extLst>
              <p:ext uri="{D42A27DB-BD31-4B8C-83A1-F6EECF244321}">
                <p14:modId xmlns:p14="http://schemas.microsoft.com/office/powerpoint/2010/main" val="162517233"/>
              </p:ext>
            </p:extLst>
          </p:nvPr>
        </p:nvGraphicFramePr>
        <p:xfrm>
          <a:off x="16542920" y="12017698"/>
          <a:ext cx="13588130" cy="6971515"/>
        </p:xfrm>
        <a:graphic>
          <a:graphicData uri="http://schemas.openxmlformats.org/drawingml/2006/table">
            <a:tbl>
              <a:tblPr firstRow="1" firstCol="1" bandRow="1"/>
              <a:tblGrid>
                <a:gridCol w="2639808">
                  <a:extLst>
                    <a:ext uri="{9D8B030D-6E8A-4147-A177-3AD203B41FA5}">
                      <a16:colId xmlns:a16="http://schemas.microsoft.com/office/drawing/2014/main" val="1935982669"/>
                    </a:ext>
                  </a:extLst>
                </a:gridCol>
                <a:gridCol w="2639808">
                  <a:extLst>
                    <a:ext uri="{9D8B030D-6E8A-4147-A177-3AD203B41FA5}">
                      <a16:colId xmlns:a16="http://schemas.microsoft.com/office/drawing/2014/main" val="3814371796"/>
                    </a:ext>
                  </a:extLst>
                </a:gridCol>
                <a:gridCol w="2333029">
                  <a:extLst>
                    <a:ext uri="{9D8B030D-6E8A-4147-A177-3AD203B41FA5}">
                      <a16:colId xmlns:a16="http://schemas.microsoft.com/office/drawing/2014/main" val="1957747448"/>
                    </a:ext>
                  </a:extLst>
                </a:gridCol>
                <a:gridCol w="2756534">
                  <a:extLst>
                    <a:ext uri="{9D8B030D-6E8A-4147-A177-3AD203B41FA5}">
                      <a16:colId xmlns:a16="http://schemas.microsoft.com/office/drawing/2014/main" val="4129518325"/>
                    </a:ext>
                  </a:extLst>
                </a:gridCol>
                <a:gridCol w="3218951">
                  <a:extLst>
                    <a:ext uri="{9D8B030D-6E8A-4147-A177-3AD203B41FA5}">
                      <a16:colId xmlns:a16="http://schemas.microsoft.com/office/drawing/2014/main" val="1349192971"/>
                    </a:ext>
                  </a:extLst>
                </a:gridCol>
              </a:tblGrid>
              <a:tr h="291227">
                <a:tc rowSpan="2">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Hybrid</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Production</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rowSpan="2">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Difference</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 kg/ha)</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Meaning</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483447"/>
                  </a:ext>
                </a:extLst>
              </a:tr>
              <a:tr h="486649">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Kg/ha</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2055232579"/>
                  </a:ext>
                </a:extLst>
              </a:tr>
              <a:tr h="291227">
                <a:tc gridSpan="5">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Year 2023</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55130518"/>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Mt.Turda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4946.0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9903188"/>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5059.0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102.3</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08814"/>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4645.0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93.9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-301.0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10797"/>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6770.0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136.9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1824.0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096245"/>
                  </a:ext>
                </a:extLst>
              </a:tr>
              <a:tr h="291227">
                <a:tc gridSpan="5">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Year 2024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463068360"/>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Mt.Turda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3403.0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9605054"/>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1972.0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57.9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-1432.0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76951"/>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2175.0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63.9</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-1228.0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620882"/>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3251.0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95.5</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-152.0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107993"/>
                  </a:ext>
                </a:extLst>
              </a:tr>
              <a:tr h="291227">
                <a:tc gridSpan="5">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Year 2025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034753017"/>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Mt.Turda 2020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5404.0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Mt.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0340998"/>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165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5163.0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95.5</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-241.0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00</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4748713"/>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344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6439.0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119.2</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1035.0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404719"/>
                  </a:ext>
                </a:extLst>
              </a:tr>
              <a:tr h="405774">
                <a:tc>
                  <a:txBody>
                    <a:bodyPr/>
                    <a:lstStyle/>
                    <a:p>
                      <a:pPr algn="ctr">
                        <a:lnSpc>
                          <a:spcPct val="107000"/>
                        </a:lnSpc>
                        <a:spcAft>
                          <a:spcPts val="800"/>
                        </a:spcAft>
                        <a:buNone/>
                      </a:pPr>
                      <a:r>
                        <a:rPr lang="en-US" sz="2000" b="1" kern="100" noProof="1">
                          <a:effectLst/>
                          <a:latin typeface="Arial" panose="020B0604020202020204" pitchFamily="34" charset="0"/>
                          <a:ea typeface="Calibri" panose="020F0502020204030204" pitchFamily="34" charset="0"/>
                          <a:cs typeface="Arial" panose="020B0604020202020204" pitchFamily="34" charset="0"/>
                        </a:rPr>
                        <a:t>Turda 380</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6057.0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112.1</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653.0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727915"/>
                  </a:ext>
                </a:extLst>
              </a:tr>
              <a:tr h="405774">
                <a:tc gridSpan="5">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DL (5 %=) 177.84                                DL( 1 %)= 240.30 DL                         DL(0.1 %)= 320.11</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068353927"/>
                  </a:ext>
                </a:extLst>
              </a:tr>
            </a:tbl>
          </a:graphicData>
        </a:graphic>
      </p:graphicFrame>
      <p:sp>
        <p:nvSpPr>
          <p:cNvPr id="28" name="CasetăText 27">
            <a:extLst>
              <a:ext uri="{FF2B5EF4-FFF2-40B4-BE49-F238E27FC236}">
                <a16:creationId xmlns:a16="http://schemas.microsoft.com/office/drawing/2014/main" id="{C20D1757-8C21-ECAB-6D21-15DFA429F933}"/>
              </a:ext>
            </a:extLst>
          </p:cNvPr>
          <p:cNvSpPr txBox="1"/>
          <p:nvPr/>
        </p:nvSpPr>
        <p:spPr>
          <a:xfrm>
            <a:off x="10321534" y="11558456"/>
            <a:ext cx="26030902" cy="397738"/>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Table 1. Evolution of grain production (15%) in hybrids cultivated during the three years.</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
        <p:nvSpPr>
          <p:cNvPr id="30" name="CasetăText 29">
            <a:extLst>
              <a:ext uri="{FF2B5EF4-FFF2-40B4-BE49-F238E27FC236}">
                <a16:creationId xmlns:a16="http://schemas.microsoft.com/office/drawing/2014/main" id="{291D0365-42AC-A05F-ADFC-94147227259D}"/>
              </a:ext>
            </a:extLst>
          </p:cNvPr>
          <p:cNvSpPr txBox="1"/>
          <p:nvPr/>
        </p:nvSpPr>
        <p:spPr>
          <a:xfrm>
            <a:off x="16415404" y="19124930"/>
            <a:ext cx="13715646" cy="3539430"/>
          </a:xfrm>
          <a:prstGeom prst="rect">
            <a:avLst/>
          </a:prstGeom>
          <a:noFill/>
        </p:spPr>
        <p:txBody>
          <a:bodyPr wrap="square">
            <a:spAutoFit/>
          </a:bodyPr>
          <a:lstStyle/>
          <a:p>
            <a:pPr algn="just"/>
            <a:r>
              <a:rPr lang="en-US" sz="3200" noProof="1">
                <a:effectLst/>
                <a:latin typeface="Arial" panose="020B0604020202020204" pitchFamily="34" charset="0"/>
                <a:ea typeface="Calibri" panose="020F0502020204030204" pitchFamily="34" charset="0"/>
              </a:rPr>
              <a:t>Among the hybrids analyzed, the hybrid 'Turda 380' stood out for a significantly higher production (6770 kg/ha), with an increase of 1824 kg/ha compared to the control, a very significant difference statistically assured (***) in 2023. The year 2024 was a less favorable year in terms of production. In 2025, the hybrids 'Turda 344' and 'Turda 380' recorded significant production increases compared to the control, with very significant positive differences statistically assured (***)</a:t>
            </a:r>
            <a:r>
              <a:rPr lang="en-US" sz="3200" noProof="1">
                <a:latin typeface="Arial" panose="020B0604020202020204" pitchFamily="34" charset="0"/>
                <a:ea typeface="Calibri" panose="020F0502020204030204" pitchFamily="34" charset="0"/>
              </a:rPr>
              <a:t>, (Table 1).</a:t>
            </a:r>
            <a:endParaRPr lang="en-US" sz="3200" noProof="1"/>
          </a:p>
        </p:txBody>
      </p:sp>
      <p:graphicFrame>
        <p:nvGraphicFramePr>
          <p:cNvPr id="31" name="Tabel 30">
            <a:extLst>
              <a:ext uri="{FF2B5EF4-FFF2-40B4-BE49-F238E27FC236}">
                <a16:creationId xmlns:a16="http://schemas.microsoft.com/office/drawing/2014/main" id="{56DCEC2C-B4F5-4A9D-F8BE-A2EAB48472FF}"/>
              </a:ext>
            </a:extLst>
          </p:cNvPr>
          <p:cNvGraphicFramePr>
            <a:graphicFrameLocks noGrp="1"/>
          </p:cNvGraphicFramePr>
          <p:nvPr>
            <p:extLst>
              <p:ext uri="{D42A27DB-BD31-4B8C-83A1-F6EECF244321}">
                <p14:modId xmlns:p14="http://schemas.microsoft.com/office/powerpoint/2010/main" val="2918509720"/>
              </p:ext>
            </p:extLst>
          </p:nvPr>
        </p:nvGraphicFramePr>
        <p:xfrm>
          <a:off x="16589828" y="23399243"/>
          <a:ext cx="13463977" cy="4317060"/>
        </p:xfrm>
        <a:graphic>
          <a:graphicData uri="http://schemas.openxmlformats.org/drawingml/2006/table">
            <a:tbl>
              <a:tblPr firstRow="1" firstCol="1" bandRow="1"/>
              <a:tblGrid>
                <a:gridCol w="2928258">
                  <a:extLst>
                    <a:ext uri="{9D8B030D-6E8A-4147-A177-3AD203B41FA5}">
                      <a16:colId xmlns:a16="http://schemas.microsoft.com/office/drawing/2014/main" val="3413536422"/>
                    </a:ext>
                  </a:extLst>
                </a:gridCol>
                <a:gridCol w="4386943">
                  <a:extLst>
                    <a:ext uri="{9D8B030D-6E8A-4147-A177-3AD203B41FA5}">
                      <a16:colId xmlns:a16="http://schemas.microsoft.com/office/drawing/2014/main" val="1008945788"/>
                    </a:ext>
                  </a:extLst>
                </a:gridCol>
                <a:gridCol w="3382587">
                  <a:extLst>
                    <a:ext uri="{9D8B030D-6E8A-4147-A177-3AD203B41FA5}">
                      <a16:colId xmlns:a16="http://schemas.microsoft.com/office/drawing/2014/main" val="2947317027"/>
                    </a:ext>
                  </a:extLst>
                </a:gridCol>
                <a:gridCol w="2766189">
                  <a:extLst>
                    <a:ext uri="{9D8B030D-6E8A-4147-A177-3AD203B41FA5}">
                      <a16:colId xmlns:a16="http://schemas.microsoft.com/office/drawing/2014/main" val="1136161046"/>
                    </a:ext>
                  </a:extLst>
                </a:gridCol>
              </a:tblGrid>
              <a:tr h="685299">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YEAR</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HYBRIDS</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MMB</a:t>
                      </a:r>
                      <a:r>
                        <a:rPr lang="en-US" sz="2000" b="0"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ɳ</a:t>
                      </a:r>
                      <a:r>
                        <a:rPr lang="en-US" sz="2000" b="0" kern="100" noProof="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531445"/>
                  </a:ext>
                </a:extLst>
              </a:tr>
              <a:tr h="283858">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82</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907902"/>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232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82</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612399"/>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224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387054"/>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262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84</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579319"/>
                  </a:ext>
                </a:extLst>
              </a:tr>
              <a:tr h="283858">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188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67</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975978"/>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187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57</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350933"/>
                  </a:ext>
                </a:extLst>
              </a:tr>
              <a:tr h="225121">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195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1044627"/>
                  </a:ext>
                </a:extLst>
              </a:tr>
              <a:tr h="0">
                <a:tc vMerge="1">
                  <a:txBody>
                    <a:bodyPr/>
                    <a:lstStyle/>
                    <a:p>
                      <a:endParaRPr lang="ro-RO"/>
                    </a:p>
                  </a:txBody>
                  <a:tcPr/>
                </a:tc>
                <a:tc>
                  <a:txBody>
                    <a:bodyPr/>
                    <a:lstStyle/>
                    <a:p>
                      <a:pPr algn="ctr">
                        <a:lnSpc>
                          <a:spcPct val="100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231</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9672822"/>
                  </a:ext>
                </a:extLst>
              </a:tr>
              <a:tr h="283858">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264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642121"/>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266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849077"/>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256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71</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7284838"/>
                  </a:ext>
                </a:extLst>
              </a:tr>
              <a:tr h="283858">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314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69</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68489"/>
                  </a:ext>
                </a:extLst>
              </a:tr>
            </a:tbl>
          </a:graphicData>
        </a:graphic>
      </p:graphicFrame>
      <p:sp>
        <p:nvSpPr>
          <p:cNvPr id="33" name="CasetăText 32">
            <a:extLst>
              <a:ext uri="{FF2B5EF4-FFF2-40B4-BE49-F238E27FC236}">
                <a16:creationId xmlns:a16="http://schemas.microsoft.com/office/drawing/2014/main" id="{C90A2114-ACD4-4092-8DEF-7716F5816ACB}"/>
              </a:ext>
            </a:extLst>
          </p:cNvPr>
          <p:cNvSpPr txBox="1"/>
          <p:nvPr/>
        </p:nvSpPr>
        <p:spPr>
          <a:xfrm>
            <a:off x="18582902" y="22826216"/>
            <a:ext cx="9744448" cy="400110"/>
          </a:xfrm>
          <a:prstGeom prst="rect">
            <a:avLst/>
          </a:prstGeom>
          <a:noFill/>
        </p:spPr>
        <p:txBody>
          <a:bodyPr wrap="square">
            <a:spAutoFit/>
          </a:bodyPr>
          <a:lstStyle/>
          <a:p>
            <a:r>
              <a:rPr lang="en-US" sz="2000" b="1" i="1" noProof="1">
                <a:effectLst/>
                <a:latin typeface="Arial" panose="020B0604020202020204" pitchFamily="34" charset="0"/>
                <a:ea typeface="Calibri" panose="020F0502020204030204" pitchFamily="34" charset="0"/>
                <a:cs typeface="Arial" panose="020B0604020202020204" pitchFamily="34" charset="0"/>
              </a:rPr>
              <a:t>Table 2.Production elements of the  monitored hybrids in the period 2023-2025</a:t>
            </a:r>
            <a:endParaRPr lang="en-US" sz="2000" b="1" noProof="1">
              <a:latin typeface="Arial" panose="020B0604020202020204" pitchFamily="34" charset="0"/>
              <a:cs typeface="Arial" panose="020B0604020202020204" pitchFamily="34" charset="0"/>
            </a:endParaRPr>
          </a:p>
        </p:txBody>
      </p:sp>
      <p:graphicFrame>
        <p:nvGraphicFramePr>
          <p:cNvPr id="34" name="Tabel 33">
            <a:extLst>
              <a:ext uri="{FF2B5EF4-FFF2-40B4-BE49-F238E27FC236}">
                <a16:creationId xmlns:a16="http://schemas.microsoft.com/office/drawing/2014/main" id="{F504456C-8778-7938-B812-7D558D13A782}"/>
              </a:ext>
            </a:extLst>
          </p:cNvPr>
          <p:cNvGraphicFramePr>
            <a:graphicFrameLocks noGrp="1"/>
          </p:cNvGraphicFramePr>
          <p:nvPr>
            <p:extLst>
              <p:ext uri="{D42A27DB-BD31-4B8C-83A1-F6EECF244321}">
                <p14:modId xmlns:p14="http://schemas.microsoft.com/office/powerpoint/2010/main" val="2537214102"/>
              </p:ext>
            </p:extLst>
          </p:nvPr>
        </p:nvGraphicFramePr>
        <p:xfrm>
          <a:off x="16591416" y="28440467"/>
          <a:ext cx="13539634" cy="4516982"/>
        </p:xfrm>
        <a:graphic>
          <a:graphicData uri="http://schemas.openxmlformats.org/drawingml/2006/table">
            <a:tbl>
              <a:tblPr firstRow="1" firstCol="1" bandRow="1"/>
              <a:tblGrid>
                <a:gridCol w="2941184">
                  <a:extLst>
                    <a:ext uri="{9D8B030D-6E8A-4147-A177-3AD203B41FA5}">
                      <a16:colId xmlns:a16="http://schemas.microsoft.com/office/drawing/2014/main" val="1398608116"/>
                    </a:ext>
                  </a:extLst>
                </a:gridCol>
                <a:gridCol w="4342378">
                  <a:extLst>
                    <a:ext uri="{9D8B030D-6E8A-4147-A177-3AD203B41FA5}">
                      <a16:colId xmlns:a16="http://schemas.microsoft.com/office/drawing/2014/main" val="2286106045"/>
                    </a:ext>
                  </a:extLst>
                </a:gridCol>
                <a:gridCol w="2093644">
                  <a:extLst>
                    <a:ext uri="{9D8B030D-6E8A-4147-A177-3AD203B41FA5}">
                      <a16:colId xmlns:a16="http://schemas.microsoft.com/office/drawing/2014/main" val="1340986361"/>
                    </a:ext>
                  </a:extLst>
                </a:gridCol>
                <a:gridCol w="2081214">
                  <a:extLst>
                    <a:ext uri="{9D8B030D-6E8A-4147-A177-3AD203B41FA5}">
                      <a16:colId xmlns:a16="http://schemas.microsoft.com/office/drawing/2014/main" val="727843836"/>
                    </a:ext>
                  </a:extLst>
                </a:gridCol>
                <a:gridCol w="2081214">
                  <a:extLst>
                    <a:ext uri="{9D8B030D-6E8A-4147-A177-3AD203B41FA5}">
                      <a16:colId xmlns:a16="http://schemas.microsoft.com/office/drawing/2014/main" val="2434941951"/>
                    </a:ext>
                  </a:extLst>
                </a:gridCol>
              </a:tblGrid>
              <a:tr h="585119">
                <a:tc rowSpan="2">
                  <a:txBody>
                    <a:bodyPr/>
                    <a:lstStyle/>
                    <a:p>
                      <a:pPr algn="ctr">
                        <a:lnSpc>
                          <a:spcPct val="107000"/>
                        </a:lnSpc>
                        <a:spcBef>
                          <a:spcPts val="1200"/>
                        </a:spcBef>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YEAR</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7000"/>
                        </a:lnSpc>
                        <a:spcBef>
                          <a:spcPts val="1200"/>
                        </a:spcBef>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HYBRIDS</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3">
                  <a:txBody>
                    <a:bodyPr/>
                    <a:lstStyle/>
                    <a:p>
                      <a:pPr algn="ctr">
                        <a:lnSpc>
                          <a:spcPct val="107000"/>
                        </a:lnSpc>
                        <a:spcBef>
                          <a:spcPts val="1200"/>
                        </a:spcBef>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Chemical composition of grain, % in dry matter</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4108263603"/>
                  </a:ext>
                </a:extLst>
              </a:tr>
              <a:tr h="259598">
                <a:tc vMerge="1">
                  <a:txBody>
                    <a:bodyPr/>
                    <a:lstStyle/>
                    <a:p>
                      <a:endParaRPr lang="ro-RO"/>
                    </a:p>
                  </a:txBody>
                  <a:tcPr/>
                </a:tc>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Protein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Starch (%)</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Fats (%)</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6203620"/>
                  </a:ext>
                </a:extLst>
              </a:tr>
              <a:tr h="197573">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2023</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73.2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916196"/>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71.8</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402763"/>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73.3</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620434"/>
                  </a:ext>
                </a:extLst>
              </a:tr>
              <a:tr h="209869">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9.2</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71.7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0951430"/>
                  </a:ext>
                </a:extLst>
              </a:tr>
              <a:tr h="197573">
                <a:tc rowSpan="4">
                  <a:txBody>
                    <a:bodyPr/>
                    <a:lstStyle/>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2024</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9.7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70.0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261940"/>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68.9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439636"/>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68.9</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07855"/>
                  </a:ext>
                </a:extLst>
              </a:tr>
              <a:tr h="209869">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8.5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72.7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107668"/>
                  </a:ext>
                </a:extLst>
              </a:tr>
              <a:tr h="206553">
                <a:tc rowSpan="4">
                  <a:txBody>
                    <a:bodyPr/>
                    <a:lstStyle/>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buNone/>
                      </a:pPr>
                      <a:r>
                        <a:rPr lang="en-US" sz="2000"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b="1" kern="100" noProof="1">
                          <a:solidFill>
                            <a:srgbClr val="000000"/>
                          </a:solidFill>
                          <a:effectLst/>
                          <a:latin typeface="Arial" panose="020B0604020202020204" pitchFamily="34" charset="0"/>
                          <a:ea typeface="Calibri" panose="020F0502020204030204" pitchFamily="34" charset="0"/>
                          <a:cs typeface="Arial" panose="020B0604020202020204" pitchFamily="34" charset="0"/>
                        </a:rPr>
                        <a:t>2025</a:t>
                      </a:r>
                      <a:endParaRPr lang="en-US" sz="2000" kern="1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2020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10.7</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70.1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248940"/>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165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11.4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69.0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6784230"/>
                  </a:ext>
                </a:extLst>
              </a:tr>
              <a:tr h="168420">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344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10.4</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71.5</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616636"/>
                  </a:ext>
                </a:extLst>
              </a:tr>
              <a:tr h="200889">
                <a:tc vMerge="1">
                  <a:txBody>
                    <a:bodyPr/>
                    <a:lstStyle/>
                    <a:p>
                      <a:endParaRPr lang="ro-RO"/>
                    </a:p>
                  </a:txBody>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Turda 380</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10.6</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en-US" sz="2000" kern="100" noProof="1">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437994"/>
                  </a:ext>
                </a:extLst>
              </a:tr>
            </a:tbl>
          </a:graphicData>
        </a:graphic>
      </p:graphicFrame>
      <p:sp>
        <p:nvSpPr>
          <p:cNvPr id="36" name="CasetăText 35">
            <a:extLst>
              <a:ext uri="{FF2B5EF4-FFF2-40B4-BE49-F238E27FC236}">
                <a16:creationId xmlns:a16="http://schemas.microsoft.com/office/drawing/2014/main" id="{9B0CC707-1F40-41B8-5D0B-CA8AD494E144}"/>
              </a:ext>
            </a:extLst>
          </p:cNvPr>
          <p:cNvSpPr txBox="1"/>
          <p:nvPr/>
        </p:nvSpPr>
        <p:spPr>
          <a:xfrm>
            <a:off x="10846145" y="27999846"/>
            <a:ext cx="25030176" cy="397738"/>
          </a:xfrm>
          <a:prstGeom prst="rect">
            <a:avLst/>
          </a:prstGeom>
          <a:noFill/>
        </p:spPr>
        <p:txBody>
          <a:bodyPr wrap="square">
            <a:spAutoFit/>
          </a:bodyPr>
          <a:lstStyle/>
          <a:p>
            <a:pPr algn="ctr">
              <a:lnSpc>
                <a:spcPct val="107000"/>
              </a:lnSpc>
              <a:spcBef>
                <a:spcPts val="600"/>
              </a:spcBef>
              <a:spcAft>
                <a:spcPts val="800"/>
              </a:spcAft>
              <a:buNone/>
            </a:pPr>
            <a:r>
              <a:rPr lang="en-US" sz="2000" b="1" i="1" kern="100" noProof="1">
                <a:effectLst/>
                <a:latin typeface="Arial" panose="020B0604020202020204" pitchFamily="34" charset="0"/>
                <a:ea typeface="Calibri" panose="020F0502020204030204" pitchFamily="34" charset="0"/>
                <a:cs typeface="Arial" panose="020B0604020202020204" pitchFamily="34" charset="0"/>
              </a:rPr>
              <a:t>Table 3. Chemical composition of grain for Turda hybrids, in 2023-2025 at SCDA Pitesti</a:t>
            </a:r>
            <a:endParaRPr lang="en-US" sz="2000" b="1" kern="100" noProof="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1325</TotalTime>
  <Words>2085</Words>
  <Application>Microsoft Office PowerPoint</Application>
  <PresentationFormat>Custom</PresentationFormat>
  <Paragraphs>475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Cambria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AurelBadiu</cp:lastModifiedBy>
  <cp:revision>194</cp:revision>
  <cp:lastPrinted>2020-03-30T08:43:16Z</cp:lastPrinted>
  <dcterms:created xsi:type="dcterms:W3CDTF">2015-08-26T05:25:30Z</dcterms:created>
  <dcterms:modified xsi:type="dcterms:W3CDTF">2026-05-18T06:47:43Z</dcterms:modified>
</cp:coreProperties>
</file>